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1D98-0B24-4522-8C88-20B62A8DF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B56787-1FF4-4413-8863-D53CDBEA5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F0B5A3-FD5D-4FED-923D-3BCE5D980080}"/>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5" name="Footer Placeholder 4">
            <a:extLst>
              <a:ext uri="{FF2B5EF4-FFF2-40B4-BE49-F238E27FC236}">
                <a16:creationId xmlns:a16="http://schemas.microsoft.com/office/drawing/2014/main" id="{7BD17C88-47AE-4D22-9197-AA7548B8D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DB993-3834-4E33-B043-AC02DAD97215}"/>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218783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92BC-2862-4E56-BD9E-E1D461EFA3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2FEFFF-A9FF-4BF4-A44F-B2D92A51AB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6309F-1C34-4E58-BFF8-ABAA1A093821}"/>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5" name="Footer Placeholder 4">
            <a:extLst>
              <a:ext uri="{FF2B5EF4-FFF2-40B4-BE49-F238E27FC236}">
                <a16:creationId xmlns:a16="http://schemas.microsoft.com/office/drawing/2014/main" id="{7055D12D-B6CA-4963-899D-4EA530AB48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C9E89-6238-4A43-8E59-7DBD338CA45A}"/>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74339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F7DA9-D7BF-418E-AE13-867FF90AAF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A2EF38-CC4E-449B-904B-944EDA6182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82DB1-442B-4831-A73E-56C939361570}"/>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5" name="Footer Placeholder 4">
            <a:extLst>
              <a:ext uri="{FF2B5EF4-FFF2-40B4-BE49-F238E27FC236}">
                <a16:creationId xmlns:a16="http://schemas.microsoft.com/office/drawing/2014/main" id="{1FB6FA3C-C776-45C9-8D96-DE277423A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8FF018-F764-4383-A050-EB7D59C839DF}"/>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19072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D6D1-941C-4C79-BE65-EE058338CE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FC1016-A7CB-4AB0-98B8-01F8B0CBA3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A0E1FD-9F3F-4818-BFAC-C8E63C59A0F6}"/>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5" name="Footer Placeholder 4">
            <a:extLst>
              <a:ext uri="{FF2B5EF4-FFF2-40B4-BE49-F238E27FC236}">
                <a16:creationId xmlns:a16="http://schemas.microsoft.com/office/drawing/2014/main" id="{8D23A79E-6404-494B-88E6-73BBADF3A5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3B8060-BCCA-4C14-AFF7-7B6701BB54AC}"/>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21120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B417-313A-4797-B077-FF19FDF535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619C6C-988B-4A46-97D4-19127B8A7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77DF61-3C34-4C46-962F-42B8135E153E}"/>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5" name="Footer Placeholder 4">
            <a:extLst>
              <a:ext uri="{FF2B5EF4-FFF2-40B4-BE49-F238E27FC236}">
                <a16:creationId xmlns:a16="http://schemas.microsoft.com/office/drawing/2014/main" id="{0FD519A2-8445-4DC2-8C21-9E13DAFDA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6E9D36-9623-4602-B6AE-2C58E64DC4B5}"/>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381816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B22B-A341-4E36-B27B-F155CEF34A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AC372-D66C-474E-B312-CC402EAAA1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F6BE7E-EC3B-4680-AF1C-983642494B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633966-0867-4272-B0DC-AE702D924FDD}"/>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6" name="Footer Placeholder 5">
            <a:extLst>
              <a:ext uri="{FF2B5EF4-FFF2-40B4-BE49-F238E27FC236}">
                <a16:creationId xmlns:a16="http://schemas.microsoft.com/office/drawing/2014/main" id="{0152D6D8-5765-4594-85B1-4EF12B62B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672B4-ADCE-4472-BB42-CC37C73851BC}"/>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207504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5690-4014-4E28-A1C2-C297949991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CF15DE-5CEF-49B6-B3B4-B0E3B4F4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CDC8EF-D5A7-4565-B901-6FDE15AF96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9C6FD-6E04-42FE-A3A9-786452AD1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EE895-1724-4A06-9A87-27A0AB4FF3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33CE0B-A200-4826-A585-DC0DB98697C7}"/>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8" name="Footer Placeholder 7">
            <a:extLst>
              <a:ext uri="{FF2B5EF4-FFF2-40B4-BE49-F238E27FC236}">
                <a16:creationId xmlns:a16="http://schemas.microsoft.com/office/drawing/2014/main" id="{8FAC9E6F-D803-42AF-8AD2-330DF213DD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504B65-01A5-44B3-8817-407B9B589A75}"/>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386297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1D1A-3416-4C75-893D-CE9AF0869B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0C383E-4435-4D38-AB0E-70E215263DBC}"/>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4" name="Footer Placeholder 3">
            <a:extLst>
              <a:ext uri="{FF2B5EF4-FFF2-40B4-BE49-F238E27FC236}">
                <a16:creationId xmlns:a16="http://schemas.microsoft.com/office/drawing/2014/main" id="{012FF8A2-9BAC-47BC-A1E9-0F3314C930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F17BE9-0E59-44AF-8963-A257C4EBFEE0}"/>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251143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85766-7D54-4F54-BCAB-00083B3A8762}"/>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3" name="Footer Placeholder 2">
            <a:extLst>
              <a:ext uri="{FF2B5EF4-FFF2-40B4-BE49-F238E27FC236}">
                <a16:creationId xmlns:a16="http://schemas.microsoft.com/office/drawing/2014/main" id="{DD9527A1-F347-4E79-A6AF-1390A9E563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7B9306-59DF-45AD-8F92-C853A75CC19D}"/>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20776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2594-61A1-4E65-A371-66ABB7482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1E98-5D4A-4BA5-9BB3-EFEA8501B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9548FB-8333-4B10-A83D-42F00F631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F7653E-61E8-42FE-A09C-EA33B8E3BB4B}"/>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6" name="Footer Placeholder 5">
            <a:extLst>
              <a:ext uri="{FF2B5EF4-FFF2-40B4-BE49-F238E27FC236}">
                <a16:creationId xmlns:a16="http://schemas.microsoft.com/office/drawing/2014/main" id="{4C912862-1487-4FF5-98E7-C4EF3A0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D5A76D-4C06-4671-86F4-7EEB7DF63C96}"/>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19138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2AF8-3DA0-4849-B014-283F8CB3C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EFF78E-8B07-4883-A6BD-70FB5465F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17AABE-E740-46FE-A0D2-8F284ADBC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208915-75FB-46AD-A9E7-B82C386C39B5}"/>
              </a:ext>
            </a:extLst>
          </p:cNvPr>
          <p:cNvSpPr>
            <a:spLocks noGrp="1"/>
          </p:cNvSpPr>
          <p:nvPr>
            <p:ph type="dt" sz="half" idx="10"/>
          </p:nvPr>
        </p:nvSpPr>
        <p:spPr/>
        <p:txBody>
          <a:bodyPr/>
          <a:lstStyle/>
          <a:p>
            <a:fld id="{1A3FBFD6-1986-4B70-BC6E-3E86C859459F}" type="datetimeFigureOut">
              <a:rPr lang="en-GB" smtClean="0"/>
              <a:t>25/09/2025</a:t>
            </a:fld>
            <a:endParaRPr lang="en-GB"/>
          </a:p>
        </p:txBody>
      </p:sp>
      <p:sp>
        <p:nvSpPr>
          <p:cNvPr id="6" name="Footer Placeholder 5">
            <a:extLst>
              <a:ext uri="{FF2B5EF4-FFF2-40B4-BE49-F238E27FC236}">
                <a16:creationId xmlns:a16="http://schemas.microsoft.com/office/drawing/2014/main" id="{888EFBAF-3F4A-40B4-B0B5-D688724D45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BB4267-C185-4C7C-A964-D8E0DFE69BEC}"/>
              </a:ext>
            </a:extLst>
          </p:cNvPr>
          <p:cNvSpPr>
            <a:spLocks noGrp="1"/>
          </p:cNvSpPr>
          <p:nvPr>
            <p:ph type="sldNum" sz="quarter" idx="12"/>
          </p:nvPr>
        </p:nvSpPr>
        <p:spPr/>
        <p:txBody>
          <a:bodyPr/>
          <a:lstStyle/>
          <a:p>
            <a:fld id="{55FBA45C-C3E9-41D4-925B-024F3236C99C}" type="slidenum">
              <a:rPr lang="en-GB" smtClean="0"/>
              <a:t>‹#›</a:t>
            </a:fld>
            <a:endParaRPr lang="en-GB"/>
          </a:p>
        </p:txBody>
      </p:sp>
    </p:spTree>
    <p:extLst>
      <p:ext uri="{BB962C8B-B14F-4D97-AF65-F5344CB8AC3E}">
        <p14:creationId xmlns:p14="http://schemas.microsoft.com/office/powerpoint/2010/main" val="228208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2DB13-5DAA-4655-8D8B-638100C31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930186-53CC-41B0-86D0-1793C3335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8C29D0-BDA1-4353-BBE6-12BE441B7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FBFD6-1986-4B70-BC6E-3E86C859459F}" type="datetimeFigureOut">
              <a:rPr lang="en-GB" smtClean="0"/>
              <a:t>25/09/2025</a:t>
            </a:fld>
            <a:endParaRPr lang="en-GB"/>
          </a:p>
        </p:txBody>
      </p:sp>
      <p:sp>
        <p:nvSpPr>
          <p:cNvPr id="5" name="Footer Placeholder 4">
            <a:extLst>
              <a:ext uri="{FF2B5EF4-FFF2-40B4-BE49-F238E27FC236}">
                <a16:creationId xmlns:a16="http://schemas.microsoft.com/office/drawing/2014/main" id="{E67B1536-753B-43F8-89AE-D43573709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88084F-E1AD-4A9E-B9DD-DE1061874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BA45C-C3E9-41D4-925B-024F3236C99C}" type="slidenum">
              <a:rPr lang="en-GB" smtClean="0"/>
              <a:t>‹#›</a:t>
            </a:fld>
            <a:endParaRPr lang="en-GB"/>
          </a:p>
        </p:txBody>
      </p:sp>
    </p:spTree>
    <p:extLst>
      <p:ext uri="{BB962C8B-B14F-4D97-AF65-F5344CB8AC3E}">
        <p14:creationId xmlns:p14="http://schemas.microsoft.com/office/powerpoint/2010/main" val="82728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va-lopez.blogspot.com/2011/04/entrenamiento-de-continuidad-como-ganar.html" TargetMode="Externa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hyperlink" Target="https://www.publicdomainpictures.net/view-image.php?image=370244&amp;picture=the-next-steps" TargetMode="External"/><Relationship Id="rId5" Type="http://schemas.openxmlformats.org/officeDocument/2006/relationships/image" Target="../media/image3.jpg"/><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va-lopez.blogspot.com/2011/04/entrenamiento-de-continuidad-como-ganar.html" TargetMode="Externa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hyperlink" Target="https://www.publicdomainpictures.net/view-image.php?image=370244&amp;picture=the-next-steps" TargetMode="External"/><Relationship Id="rId5" Type="http://schemas.openxmlformats.org/officeDocument/2006/relationships/image" Target="../media/image3.jpg"/><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va-lopez.blogspot.com/2011/04/entrenamiento-de-continuidad-como-ganar.html" TargetMode="Externa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hyperlink" Target="https://www.publicdomainpictures.net/view-image.php?image=370244&amp;picture=the-next-steps" TargetMode="External"/><Relationship Id="rId5" Type="http://schemas.openxmlformats.org/officeDocument/2006/relationships/image" Target="../media/image3.jpg"/><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va-lopez.blogspot.com/2011/04/entrenamiento-de-continuidad-como-ganar.html" TargetMode="Externa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hyperlink" Target="https://www.publicdomainpictures.net/view-image.php?image=370244&amp;picture=the-next-steps" TargetMode="External"/><Relationship Id="rId5" Type="http://schemas.openxmlformats.org/officeDocument/2006/relationships/image" Target="../media/image3.jpg"/><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74566D-44A7-CA3A-301D-E15429411F37}"/>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932384FE-61CD-F0B4-A4B3-38C4BB70496C}"/>
              </a:ext>
            </a:extLst>
          </p:cNvPr>
          <p:cNvSpPr txBox="1"/>
          <p:nvPr/>
        </p:nvSpPr>
        <p:spPr>
          <a:xfrm>
            <a:off x="0" y="0"/>
            <a:ext cx="12192000" cy="3785652"/>
          </a:xfrm>
          <a:prstGeom prst="rect">
            <a:avLst/>
          </a:prstGeom>
          <a:solidFill>
            <a:srgbClr val="00B050"/>
          </a:solidFill>
          <a:ln>
            <a:solidFill>
              <a:schemeClr val="accent6"/>
            </a:solidFill>
          </a:ln>
        </p:spPr>
        <p:txBody>
          <a:bodyPr wrap="square" rtlCol="0">
            <a:spAutoFit/>
          </a:bodyPr>
          <a:lstStyle/>
          <a:p>
            <a:pPr algn="ctr"/>
            <a:r>
              <a:rPr lang="en-GB" sz="4800" dirty="0" err="1">
                <a:latin typeface="ADLaM Display" panose="020B0604020202020204" pitchFamily="2" charset="0"/>
                <a:ea typeface="ADLaM Display" panose="020B0604020202020204" pitchFamily="2" charset="0"/>
                <a:cs typeface="ADLaM Display" panose="020B0604020202020204" pitchFamily="2" charset="0"/>
              </a:rPr>
              <a:t>Cynllun</a:t>
            </a:r>
            <a:r>
              <a:rPr lang="en-GB" sz="4800" dirty="0">
                <a:latin typeface="ADLaM Display" panose="020B0604020202020204" pitchFamily="2" charset="0"/>
                <a:ea typeface="ADLaM Display" panose="020B0604020202020204" pitchFamily="2" charset="0"/>
                <a:cs typeface="ADLaM Display" panose="020B0604020202020204" pitchFamily="2" charset="0"/>
              </a:rPr>
              <a:t> </a:t>
            </a:r>
            <a:r>
              <a:rPr lang="en-GB" sz="4800" dirty="0" err="1">
                <a:latin typeface="ADLaM Display" panose="020B0604020202020204" pitchFamily="2" charset="0"/>
                <a:ea typeface="ADLaM Display" panose="020B0604020202020204" pitchFamily="2" charset="0"/>
                <a:cs typeface="ADLaM Display" panose="020B0604020202020204" pitchFamily="2" charset="0"/>
              </a:rPr>
              <a:t>Datblygu</a:t>
            </a:r>
            <a:r>
              <a:rPr lang="en-GB" sz="4800" dirty="0">
                <a:latin typeface="ADLaM Display" panose="020B0604020202020204" pitchFamily="2" charset="0"/>
                <a:ea typeface="ADLaM Display" panose="020B0604020202020204" pitchFamily="2" charset="0"/>
                <a:cs typeface="ADLaM Display" panose="020B0604020202020204" pitchFamily="2" charset="0"/>
              </a:rPr>
              <a:t> Ysgol-School Development Plan</a:t>
            </a:r>
          </a:p>
          <a:p>
            <a:pPr algn="ctr"/>
            <a:r>
              <a:rPr lang="en-GB" sz="4800" dirty="0">
                <a:latin typeface="ADLaM Display" panose="020B0604020202020204" pitchFamily="2" charset="0"/>
                <a:ea typeface="ADLaM Display" panose="020B0604020202020204" pitchFamily="2" charset="0"/>
                <a:cs typeface="ADLaM Display" panose="020B0604020202020204" pitchFamily="2" charset="0"/>
              </a:rPr>
              <a:t>Evaluation and Actions Summary</a:t>
            </a:r>
          </a:p>
          <a:p>
            <a:pPr algn="ctr"/>
            <a:r>
              <a:rPr lang="en-GB" sz="4800" dirty="0">
                <a:latin typeface="ADLaM Display" panose="020B0604020202020204" pitchFamily="2" charset="0"/>
                <a:ea typeface="ADLaM Display" panose="020B0604020202020204" pitchFamily="2" charset="0"/>
                <a:cs typeface="ADLaM Display" panose="020B0604020202020204" pitchFamily="2" charset="0"/>
              </a:rPr>
              <a:t>September 2025</a:t>
            </a:r>
          </a:p>
          <a:p>
            <a:pPr algn="ctr"/>
            <a:r>
              <a:rPr lang="en-GB" sz="4800" dirty="0">
                <a:latin typeface="ADLaM Display" panose="020B0604020202020204" pitchFamily="2" charset="0"/>
                <a:ea typeface="ADLaM Display" panose="020B0604020202020204" pitchFamily="2" charset="0"/>
                <a:cs typeface="ADLaM Display" panose="020B0604020202020204" pitchFamily="2" charset="0"/>
              </a:rPr>
              <a:t>Ysgol Maes y Llan, Wrexham</a:t>
            </a:r>
          </a:p>
        </p:txBody>
      </p:sp>
      <p:pic>
        <p:nvPicPr>
          <p:cNvPr id="5" name="Picture 4">
            <a:extLst>
              <a:ext uri="{FF2B5EF4-FFF2-40B4-BE49-F238E27FC236}">
                <a16:creationId xmlns:a16="http://schemas.microsoft.com/office/drawing/2014/main" id="{685DB65E-4628-2020-CBCD-82DE6D52F03B}"/>
              </a:ext>
            </a:extLst>
          </p:cNvPr>
          <p:cNvPicPr>
            <a:picLocks noChangeAspect="1"/>
          </p:cNvPicPr>
          <p:nvPr/>
        </p:nvPicPr>
        <p:blipFill>
          <a:blip r:embed="rId2"/>
          <a:stretch>
            <a:fillRect/>
          </a:stretch>
        </p:blipFill>
        <p:spPr>
          <a:xfrm>
            <a:off x="0" y="3785652"/>
            <a:ext cx="12192000" cy="3072348"/>
          </a:xfrm>
          <a:prstGeom prst="rect">
            <a:avLst/>
          </a:prstGeom>
        </p:spPr>
      </p:pic>
    </p:spTree>
    <p:extLst>
      <p:ext uri="{BB962C8B-B14F-4D97-AF65-F5344CB8AC3E}">
        <p14:creationId xmlns:p14="http://schemas.microsoft.com/office/powerpoint/2010/main" val="331481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3F6FF-3761-8CAB-561E-DE919CF316A8}"/>
              </a:ext>
            </a:extLst>
          </p:cNvPr>
          <p:cNvSpPr txBox="1"/>
          <p:nvPr/>
        </p:nvSpPr>
        <p:spPr>
          <a:xfrm>
            <a:off x="523875" y="523875"/>
            <a:ext cx="10953750" cy="2800767"/>
          </a:xfrm>
          <a:prstGeom prst="rect">
            <a:avLst/>
          </a:prstGeom>
          <a:noFill/>
        </p:spPr>
        <p:txBody>
          <a:bodyPr wrap="square" rtlCol="0">
            <a:spAutoFit/>
          </a:bodyPr>
          <a:lstStyle/>
          <a:p>
            <a:r>
              <a:rPr lang="en-GB" sz="3200" dirty="0">
                <a:latin typeface="ADLaM Display" panose="02010000000000000000" pitchFamily="2" charset="0"/>
                <a:ea typeface="ADLaM Display" panose="02010000000000000000" pitchFamily="2" charset="0"/>
                <a:cs typeface="ADLaM Display" panose="02010000000000000000" pitchFamily="2" charset="0"/>
              </a:rPr>
              <a:t>School Development Plan Evaluation-2024/2025</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76F36B44-61DB-CC62-F5D0-982150ADA49A}"/>
              </a:ext>
            </a:extLst>
          </p:cNvPr>
          <p:cNvSpPr txBox="1"/>
          <p:nvPr/>
        </p:nvSpPr>
        <p:spPr>
          <a:xfrm>
            <a:off x="523875" y="1076325"/>
            <a:ext cx="10496550" cy="2616101"/>
          </a:xfrm>
          <a:prstGeom prst="rect">
            <a:avLst/>
          </a:prstGeom>
          <a:solidFill>
            <a:srgbClr val="00B050"/>
          </a:solidFill>
        </p:spPr>
        <p:txBody>
          <a:bodyPr wrap="square" rtlCol="0">
            <a:spAutoFit/>
          </a:bodyPr>
          <a:lstStyle/>
          <a:p>
            <a:r>
              <a:rPr lang="en-GB" sz="2000" b="1" dirty="0"/>
              <a:t>Priority 1: To raise standards in Welsh </a:t>
            </a:r>
            <a:r>
              <a:rPr lang="en-GB" sz="2000" b="1" dirty="0" err="1"/>
              <a:t>Oracy</a:t>
            </a:r>
            <a:r>
              <a:rPr lang="en-GB" sz="2000" b="1" dirty="0"/>
              <a:t> skills throughout the school</a:t>
            </a:r>
          </a:p>
          <a:p>
            <a:endParaRPr lang="en-GB" dirty="0"/>
          </a:p>
          <a:p>
            <a:pPr marL="285750" indent="-285750">
              <a:buFont typeface="Arial" panose="020B0604020202020204" pitchFamily="34" charset="0"/>
              <a:buChar char="•"/>
            </a:pPr>
            <a:r>
              <a:rPr lang="en-GB" dirty="0"/>
              <a:t>Established a Welsh lead for the school and the pupil voice group, ‘</a:t>
            </a:r>
            <a:r>
              <a:rPr lang="en-GB" dirty="0" err="1"/>
              <a:t>Criw</a:t>
            </a:r>
            <a:r>
              <a:rPr lang="en-GB" dirty="0"/>
              <a:t> </a:t>
            </a:r>
            <a:r>
              <a:rPr lang="en-GB" dirty="0" err="1"/>
              <a:t>Cymraeg</a:t>
            </a:r>
            <a:r>
              <a:rPr lang="en-GB" dirty="0"/>
              <a:t>’.</a:t>
            </a:r>
          </a:p>
          <a:p>
            <a:pPr marL="285750" indent="-285750">
              <a:buFont typeface="Arial" panose="020B0604020202020204" pitchFamily="34" charset="0"/>
              <a:buChar char="•"/>
            </a:pPr>
            <a:r>
              <a:rPr lang="en-GB" dirty="0"/>
              <a:t>Action plan created by </a:t>
            </a:r>
            <a:r>
              <a:rPr lang="en-GB" dirty="0" err="1"/>
              <a:t>Criw</a:t>
            </a:r>
            <a:r>
              <a:rPr lang="en-GB" dirty="0"/>
              <a:t> </a:t>
            </a:r>
            <a:r>
              <a:rPr lang="en-GB" dirty="0" err="1"/>
              <a:t>Cymraeg</a:t>
            </a:r>
            <a:r>
              <a:rPr lang="en-GB" dirty="0"/>
              <a:t> and Welsh lead.</a:t>
            </a:r>
          </a:p>
          <a:p>
            <a:pPr marL="285750" indent="-285750">
              <a:buFont typeface="Arial" panose="020B0604020202020204" pitchFamily="34" charset="0"/>
              <a:buChar char="•"/>
            </a:pPr>
            <a:r>
              <a:rPr lang="en-GB" dirty="0"/>
              <a:t>Created non-negotiable phrases which are to be used by all stakeholders.</a:t>
            </a:r>
          </a:p>
          <a:p>
            <a:pPr marL="285750" indent="-285750">
              <a:buFont typeface="Arial" panose="020B0604020202020204" pitchFamily="34" charset="0"/>
              <a:buChar char="•"/>
            </a:pPr>
            <a:r>
              <a:rPr lang="en-GB" dirty="0" err="1"/>
              <a:t>Criw</a:t>
            </a:r>
            <a:r>
              <a:rPr lang="en-GB" dirty="0"/>
              <a:t> </a:t>
            </a:r>
            <a:r>
              <a:rPr lang="en-GB" dirty="0" err="1"/>
              <a:t>Cymraeg</a:t>
            </a:r>
            <a:r>
              <a:rPr lang="en-GB" dirty="0"/>
              <a:t> have set up the ‘</a:t>
            </a:r>
            <a:r>
              <a:rPr lang="en-GB" dirty="0" err="1"/>
              <a:t>Siop</a:t>
            </a:r>
            <a:r>
              <a:rPr lang="en-GB" dirty="0"/>
              <a:t> </a:t>
            </a:r>
            <a:r>
              <a:rPr lang="en-GB" dirty="0" err="1"/>
              <a:t>Tocyn</a:t>
            </a:r>
            <a:r>
              <a:rPr lang="en-GB" dirty="0"/>
              <a:t> </a:t>
            </a:r>
            <a:r>
              <a:rPr lang="en-GB" dirty="0" err="1"/>
              <a:t>Iaith</a:t>
            </a:r>
            <a:r>
              <a:rPr lang="en-GB" dirty="0"/>
              <a:t>’ and are encouraging pupils to use Welsh phases throughout the day.</a:t>
            </a:r>
          </a:p>
          <a:p>
            <a:pPr marL="285750" indent="-285750">
              <a:buFont typeface="Arial" panose="020B0604020202020204" pitchFamily="34" charset="0"/>
              <a:buChar char="•"/>
            </a:pPr>
            <a:r>
              <a:rPr lang="en-GB" dirty="0"/>
              <a:t>Welsh lead has created </a:t>
            </a:r>
            <a:r>
              <a:rPr lang="en-GB" dirty="0" err="1"/>
              <a:t>Helpwr</a:t>
            </a:r>
            <a:r>
              <a:rPr lang="en-GB" dirty="0"/>
              <a:t> Heddiw boxes for each class and demonstrated games to be used within each class.</a:t>
            </a:r>
          </a:p>
        </p:txBody>
      </p:sp>
      <p:sp>
        <p:nvSpPr>
          <p:cNvPr id="5" name="TextBox 4">
            <a:extLst>
              <a:ext uri="{FF2B5EF4-FFF2-40B4-BE49-F238E27FC236}">
                <a16:creationId xmlns:a16="http://schemas.microsoft.com/office/drawing/2014/main" id="{7F7A2A36-4475-0C77-6790-7D8C8B636801}"/>
              </a:ext>
            </a:extLst>
          </p:cNvPr>
          <p:cNvSpPr txBox="1"/>
          <p:nvPr/>
        </p:nvSpPr>
        <p:spPr>
          <a:xfrm>
            <a:off x="5038725" y="3853178"/>
            <a:ext cx="4867275"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pic>
        <p:nvPicPr>
          <p:cNvPr id="7" name="Picture 6" descr="A circular sign with arrows">
            <a:extLst>
              <a:ext uri="{FF2B5EF4-FFF2-40B4-BE49-F238E27FC236}">
                <a16:creationId xmlns:a16="http://schemas.microsoft.com/office/drawing/2014/main" id="{BC584C16-3678-2B02-7E40-F7BF918B33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16" y="4499509"/>
            <a:ext cx="1544971" cy="1282166"/>
          </a:xfrm>
          <a:prstGeom prst="rect">
            <a:avLst/>
          </a:prstGeom>
        </p:spPr>
      </p:pic>
      <p:sp>
        <p:nvSpPr>
          <p:cNvPr id="8" name="TextBox 7">
            <a:extLst>
              <a:ext uri="{FF2B5EF4-FFF2-40B4-BE49-F238E27FC236}">
                <a16:creationId xmlns:a16="http://schemas.microsoft.com/office/drawing/2014/main" id="{47B8ADF3-5D09-7625-193B-A2E88FBBBB5D}"/>
              </a:ext>
            </a:extLst>
          </p:cNvPr>
          <p:cNvSpPr txBox="1"/>
          <p:nvPr/>
        </p:nvSpPr>
        <p:spPr>
          <a:xfrm>
            <a:off x="2400300" y="6496050"/>
            <a:ext cx="7391400" cy="230832"/>
          </a:xfrm>
          <a:prstGeom prst="rect">
            <a:avLst/>
          </a:prstGeom>
          <a:noFill/>
        </p:spPr>
        <p:txBody>
          <a:bodyPr wrap="square" rtlCol="0">
            <a:spAutoFit/>
          </a:bodyPr>
          <a:lstStyle/>
          <a:p>
            <a:r>
              <a:rPr lang="en-GB" sz="900">
                <a:hlinkClick r:id="rId3" tooltip="https://eva-lopez.blogspot.com/2011/04/entrenamiento-de-continuidad-como-ganar.html"/>
              </a:rPr>
              <a:t>This Photo</a:t>
            </a:r>
            <a:r>
              <a:rPr lang="en-GB" sz="900"/>
              <a:t> by Unknown Author is licensed under </a:t>
            </a:r>
            <a:r>
              <a:rPr lang="en-GB" sz="900">
                <a:hlinkClick r:id="rId4" tooltip="https://creativecommons.org/licenses/by-nc/3.0/"/>
              </a:rPr>
              <a:t>CC BY-NC</a:t>
            </a:r>
            <a:endParaRPr lang="en-GB" sz="900"/>
          </a:p>
        </p:txBody>
      </p:sp>
      <p:pic>
        <p:nvPicPr>
          <p:cNvPr id="6" name="Picture 5" descr="Arrows pointing arrows and text on a blackboard&#10;&#10;Description automatically generated">
            <a:extLst>
              <a:ext uri="{FF2B5EF4-FFF2-40B4-BE49-F238E27FC236}">
                <a16:creationId xmlns:a16="http://schemas.microsoft.com/office/drawing/2014/main" id="{FC36051A-21E3-848F-3BFB-32FB7A981B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22770" y="4219389"/>
            <a:ext cx="1687830" cy="1120105"/>
          </a:xfrm>
          <a:prstGeom prst="rect">
            <a:avLst/>
          </a:prstGeom>
        </p:spPr>
      </p:pic>
      <p:sp>
        <p:nvSpPr>
          <p:cNvPr id="3" name="TextBox 2">
            <a:extLst>
              <a:ext uri="{FF2B5EF4-FFF2-40B4-BE49-F238E27FC236}">
                <a16:creationId xmlns:a16="http://schemas.microsoft.com/office/drawing/2014/main" id="{30048D85-0FDE-27ED-A510-9AA39F0913C9}"/>
              </a:ext>
            </a:extLst>
          </p:cNvPr>
          <p:cNvSpPr txBox="1"/>
          <p:nvPr/>
        </p:nvSpPr>
        <p:spPr>
          <a:xfrm>
            <a:off x="5782474" y="4193070"/>
            <a:ext cx="5237951" cy="1754326"/>
          </a:xfrm>
          <a:prstGeom prst="rect">
            <a:avLst/>
          </a:prstGeom>
          <a:solidFill>
            <a:srgbClr val="FF0000"/>
          </a:solidFill>
        </p:spPr>
        <p:txBody>
          <a:bodyPr wrap="square" rtlCol="0">
            <a:spAutoFit/>
          </a:bodyPr>
          <a:lstStyle/>
          <a:p>
            <a:pPr marL="285750" indent="-285750">
              <a:buFont typeface="Arial" panose="020B0604020202020204" pitchFamily="34" charset="0"/>
              <a:buChar char="•"/>
            </a:pPr>
            <a:r>
              <a:rPr lang="en-GB" dirty="0"/>
              <a:t>To continue to develop </a:t>
            </a:r>
            <a:r>
              <a:rPr lang="en-GB" dirty="0" err="1"/>
              <a:t>Criw</a:t>
            </a:r>
            <a:r>
              <a:rPr lang="en-GB" dirty="0"/>
              <a:t> </a:t>
            </a:r>
            <a:r>
              <a:rPr lang="en-GB" dirty="0" err="1"/>
              <a:t>Cymraeg</a:t>
            </a:r>
            <a:r>
              <a:rPr lang="en-GB" dirty="0"/>
              <a:t> with planned meetings with SLT on how to continue to develop Welsh </a:t>
            </a:r>
            <a:r>
              <a:rPr lang="en-GB" dirty="0" err="1"/>
              <a:t>Oracy</a:t>
            </a:r>
            <a:r>
              <a:rPr lang="en-GB" dirty="0"/>
              <a:t> throughout the school and beyond.</a:t>
            </a:r>
          </a:p>
          <a:p>
            <a:pPr marL="285750" indent="-285750">
              <a:buFont typeface="Arial" panose="020B0604020202020204" pitchFamily="34" charset="0"/>
              <a:buChar char="•"/>
            </a:pPr>
            <a:r>
              <a:rPr lang="en-GB" dirty="0"/>
              <a:t>Create and implement a whole school Welsh language progression document.</a:t>
            </a:r>
          </a:p>
          <a:p>
            <a:pPr marL="285750" indent="-285750">
              <a:buFont typeface="Arial" panose="020B0604020202020204" pitchFamily="34" charset="0"/>
              <a:buChar char="•"/>
            </a:pPr>
            <a:r>
              <a:rPr lang="en-GB" dirty="0"/>
              <a:t>To develop the use of ‘</a:t>
            </a:r>
            <a:r>
              <a:rPr lang="en-GB" dirty="0" err="1"/>
              <a:t>Matiau</a:t>
            </a:r>
            <a:r>
              <a:rPr lang="en-GB" dirty="0"/>
              <a:t> </a:t>
            </a:r>
            <a:r>
              <a:rPr lang="en-GB" dirty="0" err="1"/>
              <a:t>Iaith</a:t>
            </a:r>
            <a:r>
              <a:rPr lang="en-GB" dirty="0"/>
              <a:t>’ in the classes.</a:t>
            </a:r>
          </a:p>
        </p:txBody>
      </p:sp>
    </p:spTree>
    <p:extLst>
      <p:ext uri="{BB962C8B-B14F-4D97-AF65-F5344CB8AC3E}">
        <p14:creationId xmlns:p14="http://schemas.microsoft.com/office/powerpoint/2010/main" val="26000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3F6FF-3761-8CAB-561E-DE919CF316A8}"/>
              </a:ext>
            </a:extLst>
          </p:cNvPr>
          <p:cNvSpPr txBox="1"/>
          <p:nvPr/>
        </p:nvSpPr>
        <p:spPr>
          <a:xfrm>
            <a:off x="523875" y="523875"/>
            <a:ext cx="10953750" cy="3231654"/>
          </a:xfrm>
          <a:prstGeom prst="rect">
            <a:avLst/>
          </a:prstGeom>
          <a:noFill/>
        </p:spPr>
        <p:txBody>
          <a:bodyPr wrap="square" rtlCol="0">
            <a:spAutoFit/>
          </a:bodyPr>
          <a:lstStyle/>
          <a:p>
            <a:r>
              <a:rPr lang="en-GB" sz="3200" dirty="0">
                <a:latin typeface="ADLaM Display" panose="02010000000000000000" pitchFamily="2" charset="0"/>
                <a:ea typeface="ADLaM Display" panose="02010000000000000000" pitchFamily="2" charset="0"/>
                <a:cs typeface="ADLaM Display" panose="02010000000000000000" pitchFamily="2" charset="0"/>
              </a:rPr>
              <a:t>School Development Plan Evaluation-2024/2025</a:t>
            </a:r>
          </a:p>
          <a:p>
            <a:endParaRPr lang="en-GB" sz="2800" dirty="0">
              <a:latin typeface="Aharoni" panose="02010803020104030203" pitchFamily="2" charset="-79"/>
              <a:cs typeface="Aharoni" panose="02010803020104030203" pitchFamily="2" charset="-79"/>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76F36B44-61DB-CC62-F5D0-982150ADA49A}"/>
              </a:ext>
            </a:extLst>
          </p:cNvPr>
          <p:cNvSpPr txBox="1"/>
          <p:nvPr/>
        </p:nvSpPr>
        <p:spPr>
          <a:xfrm>
            <a:off x="523876" y="1076325"/>
            <a:ext cx="10372724" cy="3200876"/>
          </a:xfrm>
          <a:prstGeom prst="rect">
            <a:avLst/>
          </a:prstGeom>
          <a:solidFill>
            <a:srgbClr val="00B050"/>
          </a:solidFill>
        </p:spPr>
        <p:txBody>
          <a:bodyPr wrap="square" rtlCol="0">
            <a:spAutoFit/>
          </a:bodyPr>
          <a:lstStyle/>
          <a:p>
            <a:r>
              <a:rPr lang="en-GB" sz="2000" b="1" dirty="0"/>
              <a:t>Priority 2:  To enable the environments in the outdoor provision, to enhance the teaching and learning for all learners</a:t>
            </a:r>
          </a:p>
          <a:p>
            <a:endParaRPr lang="en-GB" dirty="0"/>
          </a:p>
          <a:p>
            <a:pPr marL="285750" indent="-285750">
              <a:buFont typeface="Arial" panose="020B0604020202020204" pitchFamily="34" charset="0"/>
              <a:buChar char="•"/>
            </a:pPr>
            <a:r>
              <a:rPr lang="en-GB" dirty="0"/>
              <a:t>Timetabled staff meetings to create a plan for the development of the Foundation Phase outside provision</a:t>
            </a:r>
          </a:p>
          <a:p>
            <a:pPr marL="285750" indent="-285750">
              <a:buFont typeface="Arial" panose="020B0604020202020204" pitchFamily="34" charset="0"/>
              <a:buChar char="•"/>
            </a:pPr>
            <a:r>
              <a:rPr lang="en-GB" dirty="0"/>
              <a:t>Applied for grants to purchase resources</a:t>
            </a:r>
          </a:p>
          <a:p>
            <a:pPr marL="285750" indent="-285750">
              <a:buFont typeface="Arial" panose="020B0604020202020204" pitchFamily="34" charset="0"/>
              <a:buChar char="•"/>
            </a:pPr>
            <a:r>
              <a:rPr lang="en-GB" dirty="0"/>
              <a:t>Researched possible artists to work with the children in creating a mural on the blue container</a:t>
            </a:r>
          </a:p>
          <a:p>
            <a:pPr marL="285750" indent="-285750">
              <a:buFont typeface="Arial" panose="020B0604020202020204" pitchFamily="34" charset="0"/>
              <a:buChar char="•"/>
            </a:pPr>
            <a:r>
              <a:rPr lang="en-GB" dirty="0"/>
              <a:t>The outside areas have been cleared and painted</a:t>
            </a:r>
          </a:p>
          <a:p>
            <a:pPr marL="285750" indent="-285750">
              <a:buFont typeface="Arial" panose="020B0604020202020204" pitchFamily="34" charset="0"/>
              <a:buChar char="•"/>
            </a:pPr>
            <a:r>
              <a:rPr lang="en-GB" dirty="0"/>
              <a:t>Sheds have been purchased to create different areas of provision</a:t>
            </a:r>
          </a:p>
          <a:p>
            <a:pPr marL="285750" indent="-285750">
              <a:buFont typeface="Arial" panose="020B0604020202020204" pitchFamily="34" charset="0"/>
              <a:buChar char="•"/>
            </a:pPr>
            <a:r>
              <a:rPr lang="en-GB" dirty="0"/>
              <a:t>Planting beds have been place in the polytunnel and the children have been planting a range of vegetables.</a:t>
            </a:r>
          </a:p>
          <a:p>
            <a:pPr marL="285750" indent="-285750">
              <a:buFont typeface="Arial" panose="020B0604020202020204" pitchFamily="34" charset="0"/>
              <a:buChar char="•"/>
            </a:pPr>
            <a:r>
              <a:rPr lang="en-GB" dirty="0"/>
              <a:t>Reviewed impact</a:t>
            </a:r>
          </a:p>
        </p:txBody>
      </p:sp>
      <p:sp>
        <p:nvSpPr>
          <p:cNvPr id="5" name="TextBox 4">
            <a:extLst>
              <a:ext uri="{FF2B5EF4-FFF2-40B4-BE49-F238E27FC236}">
                <a16:creationId xmlns:a16="http://schemas.microsoft.com/office/drawing/2014/main" id="{7F7A2A36-4475-0C77-6790-7D8C8B636801}"/>
              </a:ext>
            </a:extLst>
          </p:cNvPr>
          <p:cNvSpPr txBox="1"/>
          <p:nvPr/>
        </p:nvSpPr>
        <p:spPr>
          <a:xfrm>
            <a:off x="5038725" y="3857625"/>
            <a:ext cx="4867275"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pic>
        <p:nvPicPr>
          <p:cNvPr id="7" name="Picture 6" descr="A circular sign with arrows">
            <a:extLst>
              <a:ext uri="{FF2B5EF4-FFF2-40B4-BE49-F238E27FC236}">
                <a16:creationId xmlns:a16="http://schemas.microsoft.com/office/drawing/2014/main" id="{BC584C16-3678-2B02-7E40-F7BF918B33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625" y="4797984"/>
            <a:ext cx="1850839" cy="1536005"/>
          </a:xfrm>
          <a:prstGeom prst="rect">
            <a:avLst/>
          </a:prstGeom>
        </p:spPr>
      </p:pic>
      <p:sp>
        <p:nvSpPr>
          <p:cNvPr id="8" name="TextBox 7">
            <a:extLst>
              <a:ext uri="{FF2B5EF4-FFF2-40B4-BE49-F238E27FC236}">
                <a16:creationId xmlns:a16="http://schemas.microsoft.com/office/drawing/2014/main" id="{47B8ADF3-5D09-7625-193B-A2E88FBBBB5D}"/>
              </a:ext>
            </a:extLst>
          </p:cNvPr>
          <p:cNvSpPr txBox="1"/>
          <p:nvPr/>
        </p:nvSpPr>
        <p:spPr>
          <a:xfrm>
            <a:off x="2400300" y="6496050"/>
            <a:ext cx="7391400" cy="230832"/>
          </a:xfrm>
          <a:prstGeom prst="rect">
            <a:avLst/>
          </a:prstGeom>
          <a:noFill/>
        </p:spPr>
        <p:txBody>
          <a:bodyPr wrap="square" rtlCol="0">
            <a:spAutoFit/>
          </a:bodyPr>
          <a:lstStyle/>
          <a:p>
            <a:r>
              <a:rPr lang="en-GB" sz="900">
                <a:hlinkClick r:id="rId3" tooltip="https://eva-lopez.blogspot.com/2011/04/entrenamiento-de-continuidad-como-ganar.html"/>
              </a:rPr>
              <a:t>This Photo</a:t>
            </a:r>
            <a:r>
              <a:rPr lang="en-GB" sz="900"/>
              <a:t> by Unknown Author is licensed under </a:t>
            </a:r>
            <a:r>
              <a:rPr lang="en-GB" sz="900">
                <a:hlinkClick r:id="rId4" tooltip="https://creativecommons.org/licenses/by-nc/3.0/"/>
              </a:rPr>
              <a:t>CC BY-NC</a:t>
            </a:r>
            <a:endParaRPr lang="en-GB" sz="900"/>
          </a:p>
        </p:txBody>
      </p:sp>
      <p:pic>
        <p:nvPicPr>
          <p:cNvPr id="6" name="Picture 5" descr="Arrows pointing arrows and text on a blackboard&#10;&#10;Description automatically generated">
            <a:extLst>
              <a:ext uri="{FF2B5EF4-FFF2-40B4-BE49-F238E27FC236}">
                <a16:creationId xmlns:a16="http://schemas.microsoft.com/office/drawing/2014/main" id="{FC36051A-21E3-848F-3BFB-32FB7A981B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34024" y="4517846"/>
            <a:ext cx="1687830" cy="1120105"/>
          </a:xfrm>
          <a:prstGeom prst="rect">
            <a:avLst/>
          </a:prstGeom>
        </p:spPr>
      </p:pic>
      <p:sp>
        <p:nvSpPr>
          <p:cNvPr id="3" name="TextBox 2">
            <a:extLst>
              <a:ext uri="{FF2B5EF4-FFF2-40B4-BE49-F238E27FC236}">
                <a16:creationId xmlns:a16="http://schemas.microsoft.com/office/drawing/2014/main" id="{4C75001A-8999-E664-A271-F248FF5C122F}"/>
              </a:ext>
            </a:extLst>
          </p:cNvPr>
          <p:cNvSpPr txBox="1"/>
          <p:nvPr/>
        </p:nvSpPr>
        <p:spPr>
          <a:xfrm>
            <a:off x="5710238" y="4537606"/>
            <a:ext cx="5186362" cy="1477328"/>
          </a:xfrm>
          <a:prstGeom prst="rect">
            <a:avLst/>
          </a:prstGeom>
          <a:solidFill>
            <a:srgbClr val="FF0000"/>
          </a:solidFill>
        </p:spPr>
        <p:txBody>
          <a:bodyPr wrap="square" rtlCol="0">
            <a:spAutoFit/>
          </a:bodyPr>
          <a:lstStyle/>
          <a:p>
            <a:pPr marL="285750" indent="-285750">
              <a:buFont typeface="Arial" panose="020B0604020202020204" pitchFamily="34" charset="0"/>
              <a:buChar char="•"/>
            </a:pPr>
            <a:r>
              <a:rPr lang="en-GB" dirty="0"/>
              <a:t>To continue to develop the outside provision and encourage the children to use skills previously taught independently. </a:t>
            </a:r>
          </a:p>
          <a:p>
            <a:pPr marL="285750" indent="-285750">
              <a:buFont typeface="Arial" panose="020B0604020202020204" pitchFamily="34" charset="0"/>
              <a:buChar char="•"/>
            </a:pPr>
            <a:r>
              <a:rPr lang="en-GB" dirty="0"/>
              <a:t>To apply for the Green Flag award</a:t>
            </a:r>
          </a:p>
          <a:p>
            <a:pPr marL="285750" indent="-285750">
              <a:buFont typeface="Arial" panose="020B0604020202020204" pitchFamily="34" charset="0"/>
              <a:buChar char="•"/>
            </a:pPr>
            <a:r>
              <a:rPr lang="en-GB" dirty="0"/>
              <a:t>To develop the use of the Forest School area</a:t>
            </a:r>
          </a:p>
        </p:txBody>
      </p:sp>
    </p:spTree>
    <p:extLst>
      <p:ext uri="{BB962C8B-B14F-4D97-AF65-F5344CB8AC3E}">
        <p14:creationId xmlns:p14="http://schemas.microsoft.com/office/powerpoint/2010/main" val="114682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3F6FF-3761-8CAB-561E-DE919CF316A8}"/>
              </a:ext>
            </a:extLst>
          </p:cNvPr>
          <p:cNvSpPr txBox="1"/>
          <p:nvPr/>
        </p:nvSpPr>
        <p:spPr>
          <a:xfrm>
            <a:off x="523875" y="523875"/>
            <a:ext cx="10953750" cy="3046988"/>
          </a:xfrm>
          <a:prstGeom prst="rect">
            <a:avLst/>
          </a:prstGeom>
          <a:noFill/>
        </p:spPr>
        <p:txBody>
          <a:bodyPr wrap="square" rtlCol="0">
            <a:spAutoFit/>
          </a:bodyPr>
          <a:lstStyle/>
          <a:p>
            <a:r>
              <a:rPr lang="en-GB" sz="3000" dirty="0">
                <a:latin typeface="ADLaM Display" panose="02010000000000000000" pitchFamily="2" charset="0"/>
                <a:ea typeface="ADLaM Display" panose="02010000000000000000" pitchFamily="2" charset="0"/>
                <a:cs typeface="ADLaM Display" panose="02010000000000000000" pitchFamily="2" charset="0"/>
              </a:rPr>
              <a:t>School Development Plan Cluster Evaluation 2024/2025</a:t>
            </a:r>
            <a:endParaRPr lang="en-GB" sz="3200" dirty="0">
              <a:latin typeface="ADLaM Display" panose="02010000000000000000" pitchFamily="2" charset="0"/>
              <a:ea typeface="ADLaM Display" panose="02010000000000000000" pitchFamily="2" charset="0"/>
              <a:cs typeface="ADLaM Display" panose="02010000000000000000" pitchFamily="2"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76F36B44-61DB-CC62-F5D0-982150ADA49A}"/>
              </a:ext>
            </a:extLst>
          </p:cNvPr>
          <p:cNvSpPr txBox="1"/>
          <p:nvPr/>
        </p:nvSpPr>
        <p:spPr>
          <a:xfrm>
            <a:off x="523875" y="1076325"/>
            <a:ext cx="10496550" cy="2646878"/>
          </a:xfrm>
          <a:prstGeom prst="rect">
            <a:avLst/>
          </a:prstGeom>
          <a:solidFill>
            <a:srgbClr val="00B050"/>
          </a:solidFill>
        </p:spPr>
        <p:txBody>
          <a:bodyPr wrap="square" rtlCol="0">
            <a:spAutoFit/>
          </a:bodyPr>
          <a:lstStyle/>
          <a:p>
            <a:r>
              <a:rPr lang="en-GB" sz="2000" b="1" dirty="0"/>
              <a:t>Priority 3: To improve assessment for progression</a:t>
            </a:r>
          </a:p>
          <a:p>
            <a:endParaRPr lang="en-GB" sz="2000" b="1" dirty="0"/>
          </a:p>
          <a:p>
            <a:pPr marL="285750" indent="-285750">
              <a:buFont typeface="Arial" panose="020B0604020202020204" pitchFamily="34" charset="0"/>
              <a:buChar char="•"/>
            </a:pPr>
            <a:r>
              <a:rPr lang="en-GB" dirty="0"/>
              <a:t>Staff visited other schools to observe good practice.</a:t>
            </a:r>
          </a:p>
          <a:p>
            <a:pPr marL="285750" indent="-285750">
              <a:buFont typeface="Arial" panose="020B0604020202020204" pitchFamily="34" charset="0"/>
              <a:buChar char="•"/>
            </a:pPr>
            <a:r>
              <a:rPr lang="en-GB" dirty="0"/>
              <a:t>Staff meeting on Assessment for Learning to develop staff knowledge of formative/ summative assessments</a:t>
            </a:r>
          </a:p>
          <a:p>
            <a:pPr marL="285750" indent="-285750">
              <a:buFont typeface="Arial" panose="020B0604020202020204" pitchFamily="34" charset="0"/>
              <a:buChar char="•"/>
            </a:pPr>
            <a:r>
              <a:rPr lang="en-GB" dirty="0"/>
              <a:t>Staff separated the Assessment for Learning strategies into three key areas of Planning, Developing Independence and Reflection stages of teaching and learning.</a:t>
            </a:r>
          </a:p>
          <a:p>
            <a:pPr marL="285750" indent="-285750">
              <a:buFont typeface="Arial" panose="020B0604020202020204" pitchFamily="34" charset="0"/>
              <a:buChar char="•"/>
            </a:pPr>
            <a:r>
              <a:rPr lang="en-GB" dirty="0"/>
              <a:t>Introduced One Page Marking.</a:t>
            </a:r>
          </a:p>
          <a:p>
            <a:pPr marL="285750" indent="-285750">
              <a:buFont typeface="Arial" panose="020B0604020202020204" pitchFamily="34" charset="0"/>
              <a:buChar char="•"/>
            </a:pPr>
            <a:r>
              <a:rPr lang="en-GB" dirty="0"/>
              <a:t>Progression literacy genre wall displayed in junior foyer.</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7F7A2A36-4475-0C77-6790-7D8C8B636801}"/>
              </a:ext>
            </a:extLst>
          </p:cNvPr>
          <p:cNvSpPr txBox="1"/>
          <p:nvPr/>
        </p:nvSpPr>
        <p:spPr>
          <a:xfrm>
            <a:off x="4924425" y="3712256"/>
            <a:ext cx="4867275"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pic>
        <p:nvPicPr>
          <p:cNvPr id="7" name="Picture 6" descr="A circular sign with arrows">
            <a:extLst>
              <a:ext uri="{FF2B5EF4-FFF2-40B4-BE49-F238E27FC236}">
                <a16:creationId xmlns:a16="http://schemas.microsoft.com/office/drawing/2014/main" id="{BC584C16-3678-2B02-7E40-F7BF918B33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0154" y="5186587"/>
            <a:ext cx="1856776" cy="1540932"/>
          </a:xfrm>
          <a:prstGeom prst="rect">
            <a:avLst/>
          </a:prstGeom>
        </p:spPr>
      </p:pic>
      <p:sp>
        <p:nvSpPr>
          <p:cNvPr id="8" name="TextBox 7">
            <a:extLst>
              <a:ext uri="{FF2B5EF4-FFF2-40B4-BE49-F238E27FC236}">
                <a16:creationId xmlns:a16="http://schemas.microsoft.com/office/drawing/2014/main" id="{47B8ADF3-5D09-7625-193B-A2E88FBBBB5D}"/>
              </a:ext>
            </a:extLst>
          </p:cNvPr>
          <p:cNvSpPr txBox="1"/>
          <p:nvPr/>
        </p:nvSpPr>
        <p:spPr>
          <a:xfrm>
            <a:off x="2400300" y="6496050"/>
            <a:ext cx="7391400" cy="230832"/>
          </a:xfrm>
          <a:prstGeom prst="rect">
            <a:avLst/>
          </a:prstGeom>
          <a:noFill/>
        </p:spPr>
        <p:txBody>
          <a:bodyPr wrap="square" rtlCol="0">
            <a:spAutoFit/>
          </a:bodyPr>
          <a:lstStyle/>
          <a:p>
            <a:r>
              <a:rPr lang="en-GB" sz="900">
                <a:hlinkClick r:id="rId3" tooltip="https://eva-lopez.blogspot.com/2011/04/entrenamiento-de-continuidad-como-ganar.html"/>
              </a:rPr>
              <a:t>This Photo</a:t>
            </a:r>
            <a:r>
              <a:rPr lang="en-GB" sz="900"/>
              <a:t> by Unknown Author is licensed under </a:t>
            </a:r>
            <a:r>
              <a:rPr lang="en-GB" sz="900">
                <a:hlinkClick r:id="rId4" tooltip="https://creativecommons.org/licenses/by-nc/3.0/"/>
              </a:rPr>
              <a:t>CC BY-NC</a:t>
            </a:r>
            <a:endParaRPr lang="en-GB" sz="900"/>
          </a:p>
        </p:txBody>
      </p:sp>
      <p:pic>
        <p:nvPicPr>
          <p:cNvPr id="13" name="Picture 12" descr="Arrows pointing arrows and text on a blackboard&#10;&#10;Description automatically generated">
            <a:extLst>
              <a:ext uri="{FF2B5EF4-FFF2-40B4-BE49-F238E27FC236}">
                <a16:creationId xmlns:a16="http://schemas.microsoft.com/office/drawing/2014/main" id="{B44EE86D-518E-0346-8F3A-4D24C78E70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44041" y="4118441"/>
            <a:ext cx="1687830" cy="1120105"/>
          </a:xfrm>
          <a:prstGeom prst="rect">
            <a:avLst/>
          </a:prstGeom>
        </p:spPr>
      </p:pic>
      <p:sp>
        <p:nvSpPr>
          <p:cNvPr id="3" name="TextBox 2">
            <a:extLst>
              <a:ext uri="{FF2B5EF4-FFF2-40B4-BE49-F238E27FC236}">
                <a16:creationId xmlns:a16="http://schemas.microsoft.com/office/drawing/2014/main" id="{750C6E27-3277-450F-12CD-D4DF740D0801}"/>
              </a:ext>
            </a:extLst>
          </p:cNvPr>
          <p:cNvSpPr txBox="1"/>
          <p:nvPr/>
        </p:nvSpPr>
        <p:spPr>
          <a:xfrm>
            <a:off x="5423958" y="4118441"/>
            <a:ext cx="5638800" cy="1754326"/>
          </a:xfrm>
          <a:prstGeom prst="rect">
            <a:avLst/>
          </a:prstGeom>
          <a:solidFill>
            <a:srgbClr val="FF0000"/>
          </a:solidFill>
        </p:spPr>
        <p:txBody>
          <a:bodyPr wrap="square" rtlCol="0">
            <a:spAutoFit/>
          </a:bodyPr>
          <a:lstStyle/>
          <a:p>
            <a:pPr marL="285750" indent="-285750">
              <a:buFont typeface="Arial" panose="020B0604020202020204" pitchFamily="34" charset="0"/>
              <a:buChar char="•"/>
            </a:pPr>
            <a:r>
              <a:rPr lang="en-GB" dirty="0"/>
              <a:t>Collate a document/road map to show progression of strategies in the three areas identified. </a:t>
            </a:r>
          </a:p>
          <a:p>
            <a:pPr marL="285750" indent="-285750">
              <a:buFont typeface="Arial" panose="020B0604020202020204" pitchFamily="34" charset="0"/>
              <a:buChar char="•"/>
            </a:pPr>
            <a:r>
              <a:rPr lang="en-GB" dirty="0"/>
              <a:t>Create a Feedback Policy.</a:t>
            </a:r>
          </a:p>
          <a:p>
            <a:pPr marL="285750" indent="-285750">
              <a:buFont typeface="Arial" panose="020B0604020202020204" pitchFamily="34" charset="0"/>
              <a:buChar char="•"/>
            </a:pPr>
            <a:r>
              <a:rPr lang="en-GB" dirty="0"/>
              <a:t>To focus on specific </a:t>
            </a:r>
            <a:r>
              <a:rPr lang="en-GB" dirty="0" err="1"/>
              <a:t>AfL</a:t>
            </a:r>
            <a:r>
              <a:rPr lang="en-GB" dirty="0"/>
              <a:t> strategies across the school</a:t>
            </a:r>
          </a:p>
          <a:p>
            <a:pPr marL="285750" indent="-285750">
              <a:buFont typeface="Arial" panose="020B0604020202020204" pitchFamily="34" charset="0"/>
              <a:buChar char="•"/>
            </a:pPr>
            <a:r>
              <a:rPr lang="en-GB" dirty="0"/>
              <a:t>To monitor use and progression of </a:t>
            </a:r>
            <a:r>
              <a:rPr lang="en-GB" dirty="0" err="1"/>
              <a:t>AfL</a:t>
            </a:r>
            <a:r>
              <a:rPr lang="en-GB" dirty="0"/>
              <a:t> strategies being used</a:t>
            </a:r>
          </a:p>
        </p:txBody>
      </p:sp>
    </p:spTree>
    <p:extLst>
      <p:ext uri="{BB962C8B-B14F-4D97-AF65-F5344CB8AC3E}">
        <p14:creationId xmlns:p14="http://schemas.microsoft.com/office/powerpoint/2010/main" val="227589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3F6FF-3761-8CAB-561E-DE919CF316A8}"/>
              </a:ext>
            </a:extLst>
          </p:cNvPr>
          <p:cNvSpPr txBox="1"/>
          <p:nvPr/>
        </p:nvSpPr>
        <p:spPr>
          <a:xfrm>
            <a:off x="523874" y="1121912"/>
            <a:ext cx="10953750" cy="258532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76F36B44-61DB-CC62-F5D0-982150ADA49A}"/>
              </a:ext>
            </a:extLst>
          </p:cNvPr>
          <p:cNvSpPr txBox="1"/>
          <p:nvPr/>
        </p:nvSpPr>
        <p:spPr>
          <a:xfrm>
            <a:off x="523875" y="1343335"/>
            <a:ext cx="10258425" cy="3447098"/>
          </a:xfrm>
          <a:prstGeom prst="rect">
            <a:avLst/>
          </a:prstGeom>
          <a:solidFill>
            <a:srgbClr val="00B050"/>
          </a:solidFill>
        </p:spPr>
        <p:txBody>
          <a:bodyPr wrap="square" rtlCol="0">
            <a:spAutoFit/>
          </a:bodyPr>
          <a:lstStyle/>
          <a:p>
            <a:r>
              <a:rPr lang="en-GB" sz="2000" b="1" dirty="0"/>
              <a:t>Priority 4: To develop extended writing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long-term plan has been developed to ensure a breadth of genre writing is targeted across the school.</a:t>
            </a:r>
          </a:p>
          <a:p>
            <a:pPr marL="285750" indent="-285750">
              <a:buFont typeface="Arial" panose="020B0604020202020204" pitchFamily="34" charset="0"/>
              <a:buChar char="•"/>
            </a:pPr>
            <a:r>
              <a:rPr lang="en-GB" dirty="0"/>
              <a:t>Staff have been trained in the development of persuasion, recount, narrative, instructional and explanation writing.</a:t>
            </a:r>
          </a:p>
          <a:p>
            <a:pPr marL="285750" indent="-285750">
              <a:buFont typeface="Arial" panose="020B0604020202020204" pitchFamily="34" charset="0"/>
              <a:buChar char="•"/>
            </a:pPr>
            <a:r>
              <a:rPr lang="en-GB" dirty="0"/>
              <a:t>Staff have jointly decided to rename baselines and end of unit tasks as ‘cold’ and ‘hot’ tasks, in order to monitor and plan for the pupils’ needs. These are done on blue and pink paper to be more evidence in books.</a:t>
            </a:r>
          </a:p>
          <a:p>
            <a:pPr marL="285750" indent="-285750">
              <a:buFont typeface="Arial" panose="020B0604020202020204" pitchFamily="34" charset="0"/>
              <a:buChar char="•"/>
            </a:pPr>
            <a:r>
              <a:rPr lang="en-GB" dirty="0"/>
              <a:t>Medium term plans have been adapted to allow the pupils opportunities to use their skills across the curriculum. </a:t>
            </a:r>
          </a:p>
          <a:p>
            <a:pPr marL="285750" indent="-285750">
              <a:buFont typeface="Arial" panose="020B0604020202020204" pitchFamily="34" charset="0"/>
              <a:buChar char="•"/>
            </a:pPr>
            <a:r>
              <a:rPr lang="en-GB" dirty="0"/>
              <a:t>A focus Learning Intention has been tracked throughout the whole school for each half term.</a:t>
            </a:r>
          </a:p>
          <a:p>
            <a:endParaRPr lang="en-GB" dirty="0"/>
          </a:p>
        </p:txBody>
      </p:sp>
      <p:pic>
        <p:nvPicPr>
          <p:cNvPr id="7" name="Picture 6" descr="A circular sign with arrows">
            <a:extLst>
              <a:ext uri="{FF2B5EF4-FFF2-40B4-BE49-F238E27FC236}">
                <a16:creationId xmlns:a16="http://schemas.microsoft.com/office/drawing/2014/main" id="{BC584C16-3678-2B02-7E40-F7BF918B33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2425" y="4845990"/>
            <a:ext cx="1611464" cy="1337349"/>
          </a:xfrm>
          <a:prstGeom prst="rect">
            <a:avLst/>
          </a:prstGeom>
        </p:spPr>
      </p:pic>
      <p:sp>
        <p:nvSpPr>
          <p:cNvPr id="8" name="TextBox 7">
            <a:extLst>
              <a:ext uri="{FF2B5EF4-FFF2-40B4-BE49-F238E27FC236}">
                <a16:creationId xmlns:a16="http://schemas.microsoft.com/office/drawing/2014/main" id="{47B8ADF3-5D09-7625-193B-A2E88FBBBB5D}"/>
              </a:ext>
            </a:extLst>
          </p:cNvPr>
          <p:cNvSpPr txBox="1"/>
          <p:nvPr/>
        </p:nvSpPr>
        <p:spPr>
          <a:xfrm>
            <a:off x="2400300" y="6496050"/>
            <a:ext cx="7391400" cy="230832"/>
          </a:xfrm>
          <a:prstGeom prst="rect">
            <a:avLst/>
          </a:prstGeom>
          <a:noFill/>
        </p:spPr>
        <p:txBody>
          <a:bodyPr wrap="square" rtlCol="0">
            <a:spAutoFit/>
          </a:bodyPr>
          <a:lstStyle/>
          <a:p>
            <a:r>
              <a:rPr lang="en-GB" sz="900">
                <a:hlinkClick r:id="rId3" tooltip="https://eva-lopez.blogspot.com/2011/04/entrenamiento-de-continuidad-como-ganar.html"/>
              </a:rPr>
              <a:t>This Photo</a:t>
            </a:r>
            <a:r>
              <a:rPr lang="en-GB" sz="900"/>
              <a:t> by Unknown Author is licensed under </a:t>
            </a:r>
            <a:r>
              <a:rPr lang="en-GB" sz="900">
                <a:hlinkClick r:id="rId4" tooltip="https://creativecommons.org/licenses/by-nc/3.0/"/>
              </a:rPr>
              <a:t>CC BY-NC</a:t>
            </a:r>
            <a:endParaRPr lang="en-GB" sz="900"/>
          </a:p>
        </p:txBody>
      </p:sp>
      <p:pic>
        <p:nvPicPr>
          <p:cNvPr id="6" name="Picture 5" descr="Arrows pointing arrows and text on a blackboard&#10;&#10;Description automatically generated">
            <a:extLst>
              <a:ext uri="{FF2B5EF4-FFF2-40B4-BE49-F238E27FC236}">
                <a16:creationId xmlns:a16="http://schemas.microsoft.com/office/drawing/2014/main" id="{FC36051A-21E3-848F-3BFB-32FB7A981B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46618" y="4929908"/>
            <a:ext cx="1687830" cy="1120105"/>
          </a:xfrm>
          <a:prstGeom prst="rect">
            <a:avLst/>
          </a:prstGeom>
        </p:spPr>
      </p:pic>
      <p:sp>
        <p:nvSpPr>
          <p:cNvPr id="3" name="TextBox 2">
            <a:extLst>
              <a:ext uri="{FF2B5EF4-FFF2-40B4-BE49-F238E27FC236}">
                <a16:creationId xmlns:a16="http://schemas.microsoft.com/office/drawing/2014/main" id="{E56C3037-1C4F-0B5E-5D66-EF858DB57B81}"/>
              </a:ext>
            </a:extLst>
          </p:cNvPr>
          <p:cNvSpPr txBox="1"/>
          <p:nvPr/>
        </p:nvSpPr>
        <p:spPr>
          <a:xfrm>
            <a:off x="352425" y="619085"/>
            <a:ext cx="11125199" cy="584775"/>
          </a:xfrm>
          <a:prstGeom prst="rect">
            <a:avLst/>
          </a:prstGeom>
          <a:noFill/>
        </p:spPr>
        <p:txBody>
          <a:bodyPr wrap="square" rtlCol="0">
            <a:spAutoFit/>
          </a:bodyPr>
          <a:lstStyle/>
          <a:p>
            <a:r>
              <a:rPr lang="en-GB" sz="3200" dirty="0">
                <a:latin typeface="ADLaM Display" panose="02010000000000000000" pitchFamily="2" charset="0"/>
                <a:ea typeface="ADLaM Display" panose="02010000000000000000" pitchFamily="2" charset="0"/>
                <a:cs typeface="ADLaM Display" panose="02010000000000000000" pitchFamily="2" charset="0"/>
              </a:rPr>
              <a:t>School Development Plan Evaluation-2024/2025</a:t>
            </a:r>
          </a:p>
        </p:txBody>
      </p:sp>
      <p:sp>
        <p:nvSpPr>
          <p:cNvPr id="9" name="TextBox 8">
            <a:extLst>
              <a:ext uri="{FF2B5EF4-FFF2-40B4-BE49-F238E27FC236}">
                <a16:creationId xmlns:a16="http://schemas.microsoft.com/office/drawing/2014/main" id="{E3BB695B-26D3-87FD-D0A1-E0742899B785}"/>
              </a:ext>
            </a:extLst>
          </p:cNvPr>
          <p:cNvSpPr txBox="1"/>
          <p:nvPr/>
        </p:nvSpPr>
        <p:spPr>
          <a:xfrm>
            <a:off x="5653087" y="4929908"/>
            <a:ext cx="5129213" cy="1200329"/>
          </a:xfrm>
          <a:prstGeom prst="rect">
            <a:avLst/>
          </a:prstGeom>
          <a:solidFill>
            <a:srgbClr val="FF0000"/>
          </a:solidFill>
        </p:spPr>
        <p:txBody>
          <a:bodyPr wrap="square" rtlCol="0">
            <a:spAutoFit/>
          </a:bodyPr>
          <a:lstStyle/>
          <a:p>
            <a:pPr marL="285750" indent="-285750">
              <a:buFont typeface="Arial" panose="020B0604020202020204" pitchFamily="34" charset="0"/>
              <a:buChar char="•"/>
            </a:pPr>
            <a:r>
              <a:rPr lang="en-GB" dirty="0"/>
              <a:t>For staff to plan for opportunities for genre writing across the curriculum</a:t>
            </a:r>
          </a:p>
          <a:p>
            <a:pPr marL="285750" indent="-285750">
              <a:buFont typeface="Arial" panose="020B0604020202020204" pitchFamily="34" charset="0"/>
              <a:buChar char="•"/>
            </a:pPr>
            <a:r>
              <a:rPr lang="en-GB" dirty="0"/>
              <a:t>For SLT to monitor opportunities of literacy across the curriculum.</a:t>
            </a:r>
          </a:p>
        </p:txBody>
      </p:sp>
    </p:spTree>
    <p:extLst>
      <p:ext uri="{BB962C8B-B14F-4D97-AF65-F5344CB8AC3E}">
        <p14:creationId xmlns:p14="http://schemas.microsoft.com/office/powerpoint/2010/main" val="361946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32BB1-5524-8628-126C-45F85370D44E}"/>
              </a:ext>
            </a:extLst>
          </p:cNvPr>
          <p:cNvSpPr txBox="1"/>
          <p:nvPr/>
        </p:nvSpPr>
        <p:spPr>
          <a:xfrm>
            <a:off x="1028700" y="466725"/>
            <a:ext cx="9401175" cy="369332"/>
          </a:xfrm>
          <a:prstGeom prst="rect">
            <a:avLst/>
          </a:prstGeom>
          <a:noFill/>
        </p:spPr>
        <p:txBody>
          <a:bodyPr wrap="square" rtlCol="0">
            <a:spAutoFit/>
          </a:bodyPr>
          <a:lstStyle/>
          <a:p>
            <a:r>
              <a:rPr lang="en-GB" dirty="0"/>
              <a:t>Self Evaluation Summary 2024/2025</a:t>
            </a:r>
          </a:p>
        </p:txBody>
      </p:sp>
      <p:sp>
        <p:nvSpPr>
          <p:cNvPr id="3" name="Rectangle 2">
            <a:extLst>
              <a:ext uri="{FF2B5EF4-FFF2-40B4-BE49-F238E27FC236}">
                <a16:creationId xmlns:a16="http://schemas.microsoft.com/office/drawing/2014/main" id="{BBA619BE-A35C-2961-5724-1B9C30FFEC9B}"/>
              </a:ext>
            </a:extLst>
          </p:cNvPr>
          <p:cNvSpPr/>
          <p:nvPr/>
        </p:nvSpPr>
        <p:spPr>
          <a:xfrm>
            <a:off x="1000126" y="1079415"/>
            <a:ext cx="2569535" cy="366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53582D-D373-67B4-5577-C6F1DBA46907}"/>
              </a:ext>
            </a:extLst>
          </p:cNvPr>
          <p:cNvSpPr/>
          <p:nvPr/>
        </p:nvSpPr>
        <p:spPr>
          <a:xfrm>
            <a:off x="3703164" y="1095848"/>
            <a:ext cx="2588098" cy="3648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30E5184-557B-0C48-E59D-B7711CEE3726}"/>
              </a:ext>
            </a:extLst>
          </p:cNvPr>
          <p:cNvSpPr/>
          <p:nvPr/>
        </p:nvSpPr>
        <p:spPr>
          <a:xfrm>
            <a:off x="6406201" y="1095850"/>
            <a:ext cx="2588098" cy="3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8515E6F-39B4-E568-512D-0783573E947A}"/>
              </a:ext>
            </a:extLst>
          </p:cNvPr>
          <p:cNvSpPr/>
          <p:nvPr/>
        </p:nvSpPr>
        <p:spPr>
          <a:xfrm>
            <a:off x="9109238" y="1095850"/>
            <a:ext cx="2633659" cy="3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3D0A339-ADFE-EBD0-D09A-23C0151B2EB6}"/>
              </a:ext>
            </a:extLst>
          </p:cNvPr>
          <p:cNvSpPr txBox="1"/>
          <p:nvPr/>
        </p:nvSpPr>
        <p:spPr>
          <a:xfrm>
            <a:off x="1104900" y="1136571"/>
            <a:ext cx="2502222" cy="2569934"/>
          </a:xfrm>
          <a:prstGeom prst="rect">
            <a:avLst/>
          </a:prstGeom>
          <a:noFill/>
        </p:spPr>
        <p:txBody>
          <a:bodyPr wrap="square" rtlCol="0">
            <a:spAutoFit/>
          </a:bodyPr>
          <a:lstStyle/>
          <a:p>
            <a:r>
              <a:rPr lang="en-GB" dirty="0">
                <a:solidFill>
                  <a:schemeClr val="bg1"/>
                </a:solidFill>
              </a:rPr>
              <a:t>Leadership</a:t>
            </a:r>
          </a:p>
          <a:p>
            <a:pPr marL="171450" indent="-171450">
              <a:buFont typeface="Wingdings" panose="05000000000000000000" pitchFamily="2" charset="2"/>
              <a:buChar char="ü"/>
            </a:pPr>
            <a:r>
              <a:rPr lang="en-GB" sz="1100" dirty="0">
                <a:solidFill>
                  <a:schemeClr val="bg1"/>
                </a:solidFill>
              </a:rPr>
              <a:t>A clear vision for the school which focuses on wellbeing, teaching and learning.</a:t>
            </a:r>
          </a:p>
          <a:p>
            <a:pPr marL="171450" indent="-171450">
              <a:buFont typeface="Wingdings" panose="05000000000000000000" pitchFamily="2" charset="2"/>
              <a:buChar char="ü"/>
            </a:pPr>
            <a:r>
              <a:rPr lang="en-GB" sz="1100" dirty="0">
                <a:solidFill>
                  <a:schemeClr val="bg1"/>
                </a:solidFill>
              </a:rPr>
              <a:t>Self evaluation procedures have lead to identifying improvement priorities.</a:t>
            </a:r>
          </a:p>
          <a:p>
            <a:pPr marL="171450" indent="-171450">
              <a:buFont typeface="Wingdings" panose="05000000000000000000" pitchFamily="2" charset="2"/>
              <a:buChar char="ü"/>
            </a:pPr>
            <a:r>
              <a:rPr lang="en-GB" sz="1100" dirty="0">
                <a:solidFill>
                  <a:schemeClr val="bg1"/>
                </a:solidFill>
              </a:rPr>
              <a:t>A Governing Body  which supports and challenges the school’s direction.</a:t>
            </a:r>
          </a:p>
          <a:p>
            <a:pPr marL="171450" indent="-171450">
              <a:buFont typeface="Wingdings" panose="05000000000000000000" pitchFamily="2" charset="2"/>
              <a:buChar char="ü"/>
            </a:pPr>
            <a:r>
              <a:rPr lang="en-GB" sz="1100" dirty="0">
                <a:solidFill>
                  <a:schemeClr val="bg1"/>
                </a:solidFill>
              </a:rPr>
              <a:t>A culture of professional learning to ensure that all staff are developed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aseline="0" dirty="0">
                <a:solidFill>
                  <a:schemeClr val="bg1"/>
                </a:solidFill>
                <a:effectLst/>
                <a:latin typeface="+mn-lt"/>
                <a:ea typeface="+mn-ea"/>
                <a:cs typeface="+mn-cs"/>
              </a:rPr>
              <a:t>Cluster collaboration is well established with all staff. </a:t>
            </a:r>
          </a:p>
          <a:p>
            <a:pPr marL="171450" indent="-171450">
              <a:buFont typeface="Wingdings" panose="05000000000000000000" pitchFamily="2" charset="2"/>
              <a:buChar char="ü"/>
            </a:pPr>
            <a:endParaRPr lang="en-GB" sz="1100" dirty="0">
              <a:solidFill>
                <a:schemeClr val="bg1"/>
              </a:solidFill>
            </a:endParaRPr>
          </a:p>
          <a:p>
            <a:endParaRPr lang="en-GB" sz="1100" dirty="0">
              <a:solidFill>
                <a:schemeClr val="bg1"/>
              </a:solidFill>
            </a:endParaRPr>
          </a:p>
        </p:txBody>
      </p:sp>
      <p:sp>
        <p:nvSpPr>
          <p:cNvPr id="15" name="TextBox 14">
            <a:extLst>
              <a:ext uri="{FF2B5EF4-FFF2-40B4-BE49-F238E27FC236}">
                <a16:creationId xmlns:a16="http://schemas.microsoft.com/office/drawing/2014/main" id="{19342A3A-4FE9-1A41-F007-2FE3C4833A3C}"/>
              </a:ext>
            </a:extLst>
          </p:cNvPr>
          <p:cNvSpPr txBox="1"/>
          <p:nvPr/>
        </p:nvSpPr>
        <p:spPr>
          <a:xfrm>
            <a:off x="3767138" y="1136571"/>
            <a:ext cx="2328862" cy="3354765"/>
          </a:xfrm>
          <a:prstGeom prst="rect">
            <a:avLst/>
          </a:prstGeom>
          <a:noFill/>
        </p:spPr>
        <p:txBody>
          <a:bodyPr wrap="square" rtlCol="0">
            <a:spAutoFit/>
          </a:bodyPr>
          <a:lstStyle/>
          <a:p>
            <a:r>
              <a:rPr lang="en-GB" dirty="0">
                <a:solidFill>
                  <a:schemeClr val="bg1"/>
                </a:solidFill>
              </a:rPr>
              <a:t>Learning and Teaching</a:t>
            </a:r>
          </a:p>
          <a:p>
            <a:pPr marL="171450" lvl="0" indent="-171450">
              <a:buFont typeface="Wingdings" panose="05000000000000000000" pitchFamily="2" charset="2"/>
              <a:buChar char="ü"/>
            </a:pPr>
            <a:r>
              <a:rPr lang="en-GB" sz="1100" dirty="0">
                <a:solidFill>
                  <a:schemeClr val="bg1"/>
                </a:solidFill>
              </a:rPr>
              <a:t>Teachers have high expectations of pupils’ behaviour and lessons progress at an appropriate pace. </a:t>
            </a:r>
          </a:p>
          <a:p>
            <a:pPr marL="171450" lvl="0" indent="-171450">
              <a:buFont typeface="Wingdings" panose="05000000000000000000" pitchFamily="2" charset="2"/>
              <a:buChar char="ü"/>
            </a:pPr>
            <a:r>
              <a:rPr lang="en-GB" sz="1100" dirty="0">
                <a:solidFill>
                  <a:schemeClr val="bg1"/>
                </a:solidFill>
              </a:rPr>
              <a:t>Most teachers use questioning skilfully to assess progress and extend learning in lessons. </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All teachers have formed networks with colleagues in the cluster.  </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Teachers capture pupil progress effectively.</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Teachers collaborate with other schools and wider partners to develop innovative approaches to school improvement</a:t>
            </a:r>
            <a:endParaRPr lang="en-GB" sz="1100" dirty="0">
              <a:solidFill>
                <a:schemeClr val="bg1"/>
              </a:solidFill>
              <a:effectLst/>
              <a:latin typeface="+mn-lt"/>
              <a:ea typeface="+mn-ea"/>
              <a:cs typeface="+mn-cs"/>
            </a:endParaRPr>
          </a:p>
          <a:p>
            <a:pPr lvl="0"/>
            <a:endParaRPr lang="en-GB" sz="1100" baseline="0" dirty="0">
              <a:solidFill>
                <a:schemeClr val="bg1"/>
              </a:solidFill>
              <a:effectLst/>
              <a:latin typeface="+mn-lt"/>
              <a:ea typeface="+mn-ea"/>
              <a:cs typeface="+mn-cs"/>
            </a:endParaRPr>
          </a:p>
          <a:p>
            <a:endParaRPr lang="en-GB" dirty="0">
              <a:solidFill>
                <a:schemeClr val="bg1"/>
              </a:solidFill>
            </a:endParaRPr>
          </a:p>
        </p:txBody>
      </p:sp>
      <p:sp>
        <p:nvSpPr>
          <p:cNvPr id="16" name="TextBox 15">
            <a:extLst>
              <a:ext uri="{FF2B5EF4-FFF2-40B4-BE49-F238E27FC236}">
                <a16:creationId xmlns:a16="http://schemas.microsoft.com/office/drawing/2014/main" id="{6D1F1967-CDAB-CB55-6037-FA4854703635}"/>
              </a:ext>
            </a:extLst>
          </p:cNvPr>
          <p:cNvSpPr txBox="1"/>
          <p:nvPr/>
        </p:nvSpPr>
        <p:spPr>
          <a:xfrm>
            <a:off x="6443662" y="1162050"/>
            <a:ext cx="2143760" cy="3016210"/>
          </a:xfrm>
          <a:prstGeom prst="rect">
            <a:avLst/>
          </a:prstGeom>
          <a:noFill/>
        </p:spPr>
        <p:txBody>
          <a:bodyPr wrap="square" rtlCol="0">
            <a:spAutoFit/>
          </a:bodyPr>
          <a:lstStyle/>
          <a:p>
            <a:r>
              <a:rPr lang="en-GB" dirty="0">
                <a:solidFill>
                  <a:schemeClr val="bg1"/>
                </a:solidFill>
              </a:rPr>
              <a:t>Curriculum</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Pupil voice is effective when planning a topic.</a:t>
            </a:r>
          </a:p>
          <a:p>
            <a:pPr marL="171450" lvl="0" indent="-171450">
              <a:buFont typeface="Wingdings" panose="05000000000000000000" pitchFamily="2" charset="2"/>
              <a:buChar char="ü"/>
            </a:pPr>
            <a:r>
              <a:rPr lang="en-GB" sz="1100" dirty="0">
                <a:solidFill>
                  <a:schemeClr val="bg1"/>
                </a:solidFill>
              </a:rPr>
              <a:t>Long term planning to ensure coverage of AOLEs.</a:t>
            </a:r>
            <a:endParaRPr lang="en-GB" sz="1100" baseline="0" dirty="0">
              <a:solidFill>
                <a:schemeClr val="bg1"/>
              </a:solidFill>
              <a:effectLst/>
              <a:latin typeface="+mn-lt"/>
              <a:ea typeface="+mn-ea"/>
              <a:cs typeface="+mn-cs"/>
            </a:endParaRP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Wellbeing is central to the school's purpose</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Ongoing assessments are robust and show progression</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Professional dialogue on progress is well established</a:t>
            </a:r>
          </a:p>
          <a:p>
            <a:pPr marL="171450" lvl="0" indent="-171450">
              <a:buFont typeface="Wingdings" panose="05000000000000000000" pitchFamily="2" charset="2"/>
              <a:buChar char="ü"/>
            </a:pPr>
            <a:r>
              <a:rPr lang="en-GB" sz="1100" dirty="0">
                <a:solidFill>
                  <a:schemeClr val="bg1"/>
                </a:solidFill>
              </a:rPr>
              <a:t>P</a:t>
            </a:r>
            <a:r>
              <a:rPr lang="en-GB" sz="1100" baseline="0" dirty="0">
                <a:solidFill>
                  <a:schemeClr val="bg1"/>
                </a:solidFill>
                <a:effectLst/>
                <a:latin typeface="+mn-lt"/>
                <a:ea typeface="+mn-ea"/>
                <a:cs typeface="+mn-cs"/>
              </a:rPr>
              <a:t>upils with additional needs, including vulnerable children are supported well through individual plans</a:t>
            </a:r>
            <a:endParaRPr lang="en-GB" sz="1100" dirty="0">
              <a:solidFill>
                <a:schemeClr val="bg1"/>
              </a:solidFill>
              <a:effectLst/>
              <a:latin typeface="+mn-lt"/>
              <a:ea typeface="+mn-ea"/>
              <a:cs typeface="+mn-cs"/>
            </a:endParaRPr>
          </a:p>
          <a:p>
            <a:endParaRPr lang="en-GB" dirty="0">
              <a:solidFill>
                <a:schemeClr val="bg1"/>
              </a:solidFill>
            </a:endParaRPr>
          </a:p>
        </p:txBody>
      </p:sp>
      <p:sp>
        <p:nvSpPr>
          <p:cNvPr id="17" name="TextBox 16">
            <a:extLst>
              <a:ext uri="{FF2B5EF4-FFF2-40B4-BE49-F238E27FC236}">
                <a16:creationId xmlns:a16="http://schemas.microsoft.com/office/drawing/2014/main" id="{25DE6831-D91A-3F6A-B880-09B5A91A095D}"/>
              </a:ext>
            </a:extLst>
          </p:cNvPr>
          <p:cNvSpPr txBox="1"/>
          <p:nvPr/>
        </p:nvSpPr>
        <p:spPr>
          <a:xfrm>
            <a:off x="9168448" y="1176814"/>
            <a:ext cx="2400300" cy="3247043"/>
          </a:xfrm>
          <a:prstGeom prst="rect">
            <a:avLst/>
          </a:prstGeom>
          <a:noFill/>
        </p:spPr>
        <p:txBody>
          <a:bodyPr wrap="square" rtlCol="0">
            <a:spAutoFit/>
          </a:bodyPr>
          <a:lstStyle/>
          <a:p>
            <a:r>
              <a:rPr lang="en-GB" dirty="0">
                <a:solidFill>
                  <a:schemeClr val="bg1"/>
                </a:solidFill>
              </a:rPr>
              <a:t>Wellbeing and Inclusion</a:t>
            </a:r>
          </a:p>
          <a:p>
            <a:pPr marL="171450" lvl="0" indent="-171450">
              <a:buFont typeface="Wingdings" panose="05000000000000000000" pitchFamily="2" charset="2"/>
              <a:buChar char="ü"/>
            </a:pPr>
            <a:r>
              <a:rPr lang="en-GB" sz="1100" dirty="0">
                <a:solidFill>
                  <a:schemeClr val="bg1"/>
                </a:solidFill>
                <a:effectLst/>
                <a:latin typeface="+mn-lt"/>
                <a:ea typeface="+mn-ea"/>
                <a:cs typeface="+mn-cs"/>
              </a:rPr>
              <a:t>Most pupils, including</a:t>
            </a:r>
            <a:r>
              <a:rPr lang="en-GB" sz="1100" baseline="0" dirty="0">
                <a:solidFill>
                  <a:schemeClr val="bg1"/>
                </a:solidFill>
                <a:effectLst/>
                <a:latin typeface="+mn-lt"/>
                <a:ea typeface="+mn-ea"/>
                <a:cs typeface="+mn-cs"/>
              </a:rPr>
              <a:t> vulnerable and pupils with ALN make good progress.  They respond positively to the learning experiences.</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Nearly all pupils speak confidently about their learning and are developing strategies to take responsibility for their own learning</a:t>
            </a:r>
          </a:p>
          <a:p>
            <a:pPr marL="171450" lvl="0" indent="-171450">
              <a:buFont typeface="Wingdings" panose="05000000000000000000" pitchFamily="2" charset="2"/>
              <a:buChar char="ü"/>
            </a:pPr>
            <a:r>
              <a:rPr lang="en-GB" sz="1100" baseline="0" dirty="0">
                <a:solidFill>
                  <a:schemeClr val="bg1"/>
                </a:solidFill>
                <a:effectLst/>
                <a:latin typeface="+mn-lt"/>
                <a:ea typeface="+mn-ea"/>
                <a:cs typeface="+mn-cs"/>
              </a:rPr>
              <a:t>During learning walks, nearly all pupils were observed being focused on learning and were happy and proud to share their experiences.</a:t>
            </a:r>
            <a:endParaRPr lang="en-GB" sz="1100" dirty="0">
              <a:solidFill>
                <a:schemeClr val="bg1"/>
              </a:solidFill>
              <a:effectLst/>
              <a:latin typeface="+mn-lt"/>
              <a:ea typeface="+mn-ea"/>
              <a:cs typeface="+mn-cs"/>
            </a:endParaRPr>
          </a:p>
          <a:p>
            <a:pPr marL="171450" indent="-171450">
              <a:buFont typeface="Wingdings" panose="05000000000000000000" pitchFamily="2" charset="2"/>
              <a:buChar char="ü"/>
            </a:pPr>
            <a:r>
              <a:rPr lang="en-GB" sz="1100" dirty="0">
                <a:solidFill>
                  <a:schemeClr val="bg1"/>
                </a:solidFill>
              </a:rPr>
              <a:t>Implementation of the Happy Minds programme, whole school approach to wellbeing</a:t>
            </a:r>
          </a:p>
          <a:p>
            <a:pPr marL="171450" indent="-171450">
              <a:buFont typeface="Wingdings" panose="05000000000000000000" pitchFamily="2" charset="2"/>
              <a:buChar char="ü"/>
            </a:pPr>
            <a:r>
              <a:rPr lang="en-GB" sz="1100" dirty="0">
                <a:solidFill>
                  <a:schemeClr val="bg1"/>
                </a:solidFill>
              </a:rPr>
              <a:t>Strong focus in promoting healthy lifestyles.</a:t>
            </a:r>
          </a:p>
        </p:txBody>
      </p:sp>
      <p:sp>
        <p:nvSpPr>
          <p:cNvPr id="18" name="Rectangle: Rounded Corners 17">
            <a:extLst>
              <a:ext uri="{FF2B5EF4-FFF2-40B4-BE49-F238E27FC236}">
                <a16:creationId xmlns:a16="http://schemas.microsoft.com/office/drawing/2014/main" id="{1923A6AD-D825-9851-8341-E5808D08C37B}"/>
              </a:ext>
            </a:extLst>
          </p:cNvPr>
          <p:cNvSpPr/>
          <p:nvPr/>
        </p:nvSpPr>
        <p:spPr>
          <a:xfrm>
            <a:off x="145253" y="2057400"/>
            <a:ext cx="728668"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4B2960-87BD-EF3A-4CA3-EBAD962F84CB}"/>
              </a:ext>
            </a:extLst>
          </p:cNvPr>
          <p:cNvSpPr txBox="1"/>
          <p:nvPr/>
        </p:nvSpPr>
        <p:spPr>
          <a:xfrm>
            <a:off x="285750" y="1397675"/>
            <a:ext cx="461665" cy="2031325"/>
          </a:xfrm>
          <a:prstGeom prst="rect">
            <a:avLst/>
          </a:prstGeom>
          <a:noFill/>
        </p:spPr>
        <p:txBody>
          <a:bodyPr vert="vert270" wrap="square" rtlCol="0">
            <a:spAutoFit/>
          </a:bodyPr>
          <a:lstStyle/>
          <a:p>
            <a:r>
              <a:rPr lang="en-GB" dirty="0">
                <a:solidFill>
                  <a:schemeClr val="bg1"/>
                </a:solidFill>
              </a:rPr>
              <a:t>Strengths</a:t>
            </a:r>
          </a:p>
        </p:txBody>
      </p:sp>
      <p:sp>
        <p:nvSpPr>
          <p:cNvPr id="20" name="Rectangle 19">
            <a:extLst>
              <a:ext uri="{FF2B5EF4-FFF2-40B4-BE49-F238E27FC236}">
                <a16:creationId xmlns:a16="http://schemas.microsoft.com/office/drawing/2014/main" id="{C99E10EB-6D97-9CFA-8063-DE347AE27480}"/>
              </a:ext>
            </a:extLst>
          </p:cNvPr>
          <p:cNvSpPr/>
          <p:nvPr/>
        </p:nvSpPr>
        <p:spPr>
          <a:xfrm>
            <a:off x="1000126" y="4810124"/>
            <a:ext cx="2569049" cy="1889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t>Leadership collaboration through Cluster projects</a:t>
            </a:r>
          </a:p>
          <a:p>
            <a:pPr marL="285750" indent="-285750">
              <a:buFont typeface="Arial" panose="020B0604020202020204" pitchFamily="34" charset="0"/>
              <a:buChar char="•"/>
            </a:pPr>
            <a:r>
              <a:rPr lang="en-GB" sz="1200" dirty="0"/>
              <a:t>Engage with the wider community to support school improvement</a:t>
            </a:r>
          </a:p>
        </p:txBody>
      </p:sp>
      <p:sp>
        <p:nvSpPr>
          <p:cNvPr id="21" name="Rectangle 20">
            <a:extLst>
              <a:ext uri="{FF2B5EF4-FFF2-40B4-BE49-F238E27FC236}">
                <a16:creationId xmlns:a16="http://schemas.microsoft.com/office/drawing/2014/main" id="{EFA1C0EC-A95E-5584-57A2-CD6097236A38}"/>
              </a:ext>
            </a:extLst>
          </p:cNvPr>
          <p:cNvSpPr/>
          <p:nvPr/>
        </p:nvSpPr>
        <p:spPr>
          <a:xfrm>
            <a:off x="3703164" y="4810125"/>
            <a:ext cx="2588098" cy="1889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t>To continue to develop Welsh </a:t>
            </a:r>
            <a:r>
              <a:rPr lang="en-GB" sz="1200" dirty="0" err="1"/>
              <a:t>Oracy</a:t>
            </a:r>
            <a:r>
              <a:rPr lang="en-GB" sz="1200" dirty="0"/>
              <a:t> Skills across the school.</a:t>
            </a:r>
          </a:p>
          <a:p>
            <a:pPr marL="171450" indent="-171450">
              <a:buFont typeface="Arial" panose="020B0604020202020204" pitchFamily="34" charset="0"/>
              <a:buChar char="•"/>
            </a:pPr>
            <a:r>
              <a:rPr lang="en-GB" sz="1200" dirty="0"/>
              <a:t>To continue to collaborate with cluster schools to develop pedagogy in Maths.</a:t>
            </a:r>
          </a:p>
          <a:p>
            <a:pPr marL="171450" indent="-171450">
              <a:buFont typeface="Arial" panose="020B0604020202020204" pitchFamily="34" charset="0"/>
              <a:buChar char="•"/>
            </a:pPr>
            <a:r>
              <a:rPr lang="en-GB" sz="1200" dirty="0"/>
              <a:t>To strengthen both staff and pupil understanding of Success Criteria</a:t>
            </a:r>
          </a:p>
        </p:txBody>
      </p:sp>
      <p:sp>
        <p:nvSpPr>
          <p:cNvPr id="22" name="Rectangle 21">
            <a:extLst>
              <a:ext uri="{FF2B5EF4-FFF2-40B4-BE49-F238E27FC236}">
                <a16:creationId xmlns:a16="http://schemas.microsoft.com/office/drawing/2014/main" id="{ACAF3919-891F-4E92-7D7B-5AB8DD0A1D55}"/>
              </a:ext>
            </a:extLst>
          </p:cNvPr>
          <p:cNvSpPr/>
          <p:nvPr/>
        </p:nvSpPr>
        <p:spPr>
          <a:xfrm>
            <a:off x="6406201" y="4810124"/>
            <a:ext cx="2588098" cy="1889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t>Review curriculum offer to ensure that the school is meeting the requirements for Curriculum for Wales</a:t>
            </a:r>
          </a:p>
          <a:p>
            <a:pPr marL="171450" indent="-171450">
              <a:buFont typeface="Arial" panose="020B0604020202020204" pitchFamily="34" charset="0"/>
              <a:buChar char="•"/>
            </a:pPr>
            <a:r>
              <a:rPr lang="en-GB" sz="1200" dirty="0"/>
              <a:t>To further promote opportunities to develop the integral skills.</a:t>
            </a:r>
          </a:p>
        </p:txBody>
      </p:sp>
      <p:sp>
        <p:nvSpPr>
          <p:cNvPr id="23" name="Rectangle 22">
            <a:extLst>
              <a:ext uri="{FF2B5EF4-FFF2-40B4-BE49-F238E27FC236}">
                <a16:creationId xmlns:a16="http://schemas.microsoft.com/office/drawing/2014/main" id="{A9C57920-E42A-BE68-51E8-A44F6C5FAB56}"/>
              </a:ext>
            </a:extLst>
          </p:cNvPr>
          <p:cNvSpPr/>
          <p:nvPr/>
        </p:nvSpPr>
        <p:spPr>
          <a:xfrm>
            <a:off x="9109237" y="4810124"/>
            <a:ext cx="2633659" cy="1874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t>To review current interventions</a:t>
            </a:r>
          </a:p>
          <a:p>
            <a:pPr marL="285750" indent="-285750">
              <a:buFont typeface="Arial" panose="020B0604020202020204" pitchFamily="34" charset="0"/>
              <a:buChar char="•"/>
            </a:pPr>
            <a:r>
              <a:rPr lang="en-GB" sz="1200" dirty="0"/>
              <a:t>To strengthen pupils understanding of using the environment to regulate their emotions.</a:t>
            </a:r>
          </a:p>
        </p:txBody>
      </p:sp>
      <p:sp>
        <p:nvSpPr>
          <p:cNvPr id="24" name="Rectangle: Rounded Corners 23">
            <a:extLst>
              <a:ext uri="{FF2B5EF4-FFF2-40B4-BE49-F238E27FC236}">
                <a16:creationId xmlns:a16="http://schemas.microsoft.com/office/drawing/2014/main" id="{025EFE26-5879-7312-962F-D7922F4D4109}"/>
              </a:ext>
            </a:extLst>
          </p:cNvPr>
          <p:cNvSpPr/>
          <p:nvPr/>
        </p:nvSpPr>
        <p:spPr>
          <a:xfrm>
            <a:off x="120798" y="4904894"/>
            <a:ext cx="728668"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64B2C5D6-3271-CF10-89C6-831BE61275C1}"/>
              </a:ext>
            </a:extLst>
          </p:cNvPr>
          <p:cNvSpPr txBox="1"/>
          <p:nvPr/>
        </p:nvSpPr>
        <p:spPr>
          <a:xfrm>
            <a:off x="278754" y="4743922"/>
            <a:ext cx="461665" cy="1754326"/>
          </a:xfrm>
          <a:prstGeom prst="rect">
            <a:avLst/>
          </a:prstGeom>
          <a:noFill/>
        </p:spPr>
        <p:txBody>
          <a:bodyPr vert="vert270" wrap="square" rtlCol="0">
            <a:spAutoFit/>
          </a:bodyPr>
          <a:lstStyle/>
          <a:p>
            <a:r>
              <a:rPr lang="en-GB" dirty="0">
                <a:solidFill>
                  <a:schemeClr val="bg1"/>
                </a:solidFill>
              </a:rPr>
              <a:t>Development</a:t>
            </a:r>
          </a:p>
        </p:txBody>
      </p:sp>
    </p:spTree>
    <p:extLst>
      <p:ext uri="{BB962C8B-B14F-4D97-AF65-F5344CB8AC3E}">
        <p14:creationId xmlns:p14="http://schemas.microsoft.com/office/powerpoint/2010/main" val="32624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06335D2-81FD-A13A-D894-37D44D51A1C3}"/>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100" kern="1200" dirty="0">
                <a:solidFill>
                  <a:schemeClr val="tx1"/>
                </a:solidFill>
                <a:latin typeface="+mj-lt"/>
                <a:ea typeface="+mj-ea"/>
                <a:cs typeface="+mj-cs"/>
              </a:rPr>
              <a:t>School Development Plan 2025-2026</a:t>
            </a:r>
          </a:p>
        </p:txBody>
      </p:sp>
      <p:sp>
        <p:nvSpPr>
          <p:cNvPr id="18" name="Picture Placeholder 17">
            <a:extLst>
              <a:ext uri="{FF2B5EF4-FFF2-40B4-BE49-F238E27FC236}">
                <a16:creationId xmlns:a16="http://schemas.microsoft.com/office/drawing/2014/main" id="{1FCDADC3-0DC4-28FD-9C2B-56CBBDF3C2BA}"/>
              </a:ext>
            </a:extLst>
          </p:cNvPr>
          <p:cNvSpPr>
            <a:spLocks/>
          </p:cNvSpPr>
          <p:nvPr/>
        </p:nvSpPr>
        <p:spPr>
          <a:xfrm>
            <a:off x="5183188" y="987425"/>
            <a:ext cx="6172200" cy="4873625"/>
          </a:xfrm>
          <a:prstGeom prst="rect">
            <a:avLst/>
          </a:prstGeom>
        </p:spPr>
        <p:txBody>
          <a:bodyPr/>
          <a:lstStyle/>
          <a:p>
            <a:endParaRPr lang="en-GB"/>
          </a:p>
        </p:txBody>
      </p:sp>
      <p:sp>
        <p:nvSpPr>
          <p:cNvPr id="20" name="Text Placeholder 19">
            <a:extLst>
              <a:ext uri="{FF2B5EF4-FFF2-40B4-BE49-F238E27FC236}">
                <a16:creationId xmlns:a16="http://schemas.microsoft.com/office/drawing/2014/main" id="{72AC6BC9-3129-7967-8595-C27A13BC1492}"/>
              </a:ext>
            </a:extLst>
          </p:cNvPr>
          <p:cNvSpPr>
            <a:spLocks/>
          </p:cNvSpPr>
          <p:nvPr/>
        </p:nvSpPr>
        <p:spPr>
          <a:xfrm>
            <a:off x="839788" y="2057400"/>
            <a:ext cx="3932237" cy="3811588"/>
          </a:xfrm>
          <a:prstGeom prst="rect">
            <a:avLst/>
          </a:prstGeom>
        </p:spPr>
        <p:txBody>
          <a:bodyPr/>
          <a:lstStyle/>
          <a:p>
            <a:endParaRPr lang="en-GB"/>
          </a:p>
        </p:txBody>
      </p:sp>
      <p:sp>
        <p:nvSpPr>
          <p:cNvPr id="3" name="TextBox 2">
            <a:extLst>
              <a:ext uri="{FF2B5EF4-FFF2-40B4-BE49-F238E27FC236}">
                <a16:creationId xmlns:a16="http://schemas.microsoft.com/office/drawing/2014/main" id="{109E9234-259B-1F4F-3277-30A7A0E0A667}"/>
              </a:ext>
            </a:extLst>
          </p:cNvPr>
          <p:cNvSpPr txBox="1"/>
          <p:nvPr/>
        </p:nvSpPr>
        <p:spPr>
          <a:xfrm>
            <a:off x="7131922" y="3027810"/>
            <a:ext cx="1351863" cy="668388"/>
          </a:xfrm>
          <a:prstGeom prst="rect">
            <a:avLst/>
          </a:prstGeom>
          <a:noFill/>
        </p:spPr>
        <p:txBody>
          <a:bodyPr wrap="square" rtlCol="0">
            <a:spAutoFit/>
          </a:bodyPr>
          <a:lstStyle/>
          <a:p>
            <a:pPr defTabSz="475488">
              <a:spcAft>
                <a:spcPts val="600"/>
              </a:spcAft>
            </a:pPr>
            <a:r>
              <a:rPr lang="en-GB" sz="936" kern="1200" dirty="0">
                <a:solidFill>
                  <a:schemeClr val="bg1"/>
                </a:solidFill>
                <a:latin typeface="+mn-lt"/>
                <a:ea typeface="+mn-ea"/>
                <a:cs typeface="+mn-cs"/>
              </a:rPr>
              <a:t>Continue to develop reading, including fidelity to the phonics programme</a:t>
            </a:r>
            <a:endParaRPr lang="en-GB" dirty="0">
              <a:solidFill>
                <a:schemeClr val="bg1"/>
              </a:solidFill>
            </a:endParaRPr>
          </a:p>
        </p:txBody>
      </p:sp>
      <p:sp>
        <p:nvSpPr>
          <p:cNvPr id="7" name="TextBox 6">
            <a:extLst>
              <a:ext uri="{FF2B5EF4-FFF2-40B4-BE49-F238E27FC236}">
                <a16:creationId xmlns:a16="http://schemas.microsoft.com/office/drawing/2014/main" id="{AF861046-498A-B989-94F4-C168BE63D329}"/>
              </a:ext>
            </a:extLst>
          </p:cNvPr>
          <p:cNvSpPr txBox="1"/>
          <p:nvPr/>
        </p:nvSpPr>
        <p:spPr>
          <a:xfrm>
            <a:off x="9988115" y="3101055"/>
            <a:ext cx="1283689" cy="668388"/>
          </a:xfrm>
          <a:prstGeom prst="rect">
            <a:avLst/>
          </a:prstGeom>
          <a:noFill/>
        </p:spPr>
        <p:txBody>
          <a:bodyPr wrap="square" rtlCol="0">
            <a:spAutoFit/>
          </a:bodyPr>
          <a:lstStyle/>
          <a:p>
            <a:pPr defTabSz="475488">
              <a:spcAft>
                <a:spcPts val="600"/>
              </a:spcAft>
            </a:pPr>
            <a:r>
              <a:rPr lang="en-GB" sz="936" kern="1200" dirty="0">
                <a:solidFill>
                  <a:schemeClr val="bg1"/>
                </a:solidFill>
                <a:latin typeface="+mn-lt"/>
                <a:ea typeface="+mn-ea"/>
                <a:cs typeface="+mn-cs"/>
              </a:rPr>
              <a:t>To further develop the Welsh language and culture across the school</a:t>
            </a:r>
            <a:endParaRPr lang="en-GB" dirty="0">
              <a:solidFill>
                <a:schemeClr val="bg1"/>
              </a:solidFill>
            </a:endParaRPr>
          </a:p>
        </p:txBody>
      </p:sp>
      <p:sp>
        <p:nvSpPr>
          <p:cNvPr id="9" name="TextBox 8">
            <a:extLst>
              <a:ext uri="{FF2B5EF4-FFF2-40B4-BE49-F238E27FC236}">
                <a16:creationId xmlns:a16="http://schemas.microsoft.com/office/drawing/2014/main" id="{BDF747DF-8FB4-60ED-8B67-7A57366A5213}"/>
              </a:ext>
            </a:extLst>
          </p:cNvPr>
          <p:cNvSpPr txBox="1"/>
          <p:nvPr/>
        </p:nvSpPr>
        <p:spPr>
          <a:xfrm>
            <a:off x="8722652" y="3952842"/>
            <a:ext cx="1477988" cy="668388"/>
          </a:xfrm>
          <a:prstGeom prst="rect">
            <a:avLst/>
          </a:prstGeom>
          <a:noFill/>
        </p:spPr>
        <p:txBody>
          <a:bodyPr wrap="square" rtlCol="0">
            <a:spAutoFit/>
          </a:bodyPr>
          <a:lstStyle/>
          <a:p>
            <a:pPr defTabSz="475488">
              <a:spcAft>
                <a:spcPts val="600"/>
              </a:spcAft>
            </a:pPr>
            <a:r>
              <a:rPr lang="en-GB" sz="936" kern="1200" dirty="0">
                <a:solidFill>
                  <a:schemeClr val="bg1"/>
                </a:solidFill>
                <a:latin typeface="+mn-lt"/>
                <a:ea typeface="+mn-ea"/>
                <a:cs typeface="+mn-cs"/>
              </a:rPr>
              <a:t>Review current curriculum offer and review Assessment for Learning strategies</a:t>
            </a:r>
            <a:endParaRPr lang="en-GB" dirty="0">
              <a:solidFill>
                <a:schemeClr val="bg1"/>
              </a:solidFill>
            </a:endParaRPr>
          </a:p>
        </p:txBody>
      </p:sp>
      <p:pic>
        <p:nvPicPr>
          <p:cNvPr id="24" name="Picture 23">
            <a:extLst>
              <a:ext uri="{FF2B5EF4-FFF2-40B4-BE49-F238E27FC236}">
                <a16:creationId xmlns:a16="http://schemas.microsoft.com/office/drawing/2014/main" id="{53C8F849-188B-C306-45D1-F8DB38B7A08E}"/>
              </a:ext>
            </a:extLst>
          </p:cNvPr>
          <p:cNvPicPr>
            <a:picLocks noChangeAspect="1"/>
          </p:cNvPicPr>
          <p:nvPr/>
        </p:nvPicPr>
        <p:blipFill>
          <a:blip r:embed="rId2"/>
          <a:stretch>
            <a:fillRect/>
          </a:stretch>
        </p:blipFill>
        <p:spPr>
          <a:xfrm>
            <a:off x="193648" y="5279294"/>
            <a:ext cx="5239092" cy="1483456"/>
          </a:xfrm>
          <a:prstGeom prst="rect">
            <a:avLst/>
          </a:prstGeom>
        </p:spPr>
      </p:pic>
      <p:sp>
        <p:nvSpPr>
          <p:cNvPr id="26" name="Oval 25">
            <a:extLst>
              <a:ext uri="{FF2B5EF4-FFF2-40B4-BE49-F238E27FC236}">
                <a16:creationId xmlns:a16="http://schemas.microsoft.com/office/drawing/2014/main" id="{B061A9FA-03E0-DFD9-F4B2-BA0EF4B29AEE}"/>
              </a:ext>
            </a:extLst>
          </p:cNvPr>
          <p:cNvSpPr/>
          <p:nvPr/>
        </p:nvSpPr>
        <p:spPr>
          <a:xfrm>
            <a:off x="5513518" y="558837"/>
            <a:ext cx="3562350" cy="2419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To raise standards in Welsh </a:t>
            </a:r>
            <a:r>
              <a:rPr lang="en-GB" dirty="0" err="1">
                <a:solidFill>
                  <a:schemeClr val="bg1"/>
                </a:solidFill>
              </a:rPr>
              <a:t>Oracy</a:t>
            </a:r>
            <a:r>
              <a:rPr lang="en-GB" dirty="0">
                <a:solidFill>
                  <a:schemeClr val="bg1"/>
                </a:solidFill>
              </a:rPr>
              <a:t> skills throughout the school</a:t>
            </a:r>
          </a:p>
        </p:txBody>
      </p:sp>
      <p:sp>
        <p:nvSpPr>
          <p:cNvPr id="28" name="Oval 27">
            <a:extLst>
              <a:ext uri="{FF2B5EF4-FFF2-40B4-BE49-F238E27FC236}">
                <a16:creationId xmlns:a16="http://schemas.microsoft.com/office/drawing/2014/main" id="{11B899EE-FC5A-0CB8-0892-A4D84E666F49}"/>
              </a:ext>
            </a:extLst>
          </p:cNvPr>
          <p:cNvSpPr/>
          <p:nvPr/>
        </p:nvSpPr>
        <p:spPr>
          <a:xfrm>
            <a:off x="2736008" y="2383833"/>
            <a:ext cx="3562350" cy="2419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ensure all pupils are appropriately challenged with opportunities to develop, apply, and extend their skills independently.</a:t>
            </a:r>
          </a:p>
        </p:txBody>
      </p:sp>
      <p:sp>
        <p:nvSpPr>
          <p:cNvPr id="30" name="Oval 29">
            <a:extLst>
              <a:ext uri="{FF2B5EF4-FFF2-40B4-BE49-F238E27FC236}">
                <a16:creationId xmlns:a16="http://schemas.microsoft.com/office/drawing/2014/main" id="{21F8E78B-45C1-D758-1D2A-8D603BC9221C}"/>
              </a:ext>
            </a:extLst>
          </p:cNvPr>
          <p:cNvSpPr/>
          <p:nvPr/>
        </p:nvSpPr>
        <p:spPr>
          <a:xfrm>
            <a:off x="5653117" y="4127702"/>
            <a:ext cx="3562350" cy="2419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strengthen and embed opportunities for pupils to apply and develop their numeracy skills across the curriculum</a:t>
            </a:r>
          </a:p>
        </p:txBody>
      </p:sp>
      <p:sp>
        <p:nvSpPr>
          <p:cNvPr id="31" name="Oval 30">
            <a:extLst>
              <a:ext uri="{FF2B5EF4-FFF2-40B4-BE49-F238E27FC236}">
                <a16:creationId xmlns:a16="http://schemas.microsoft.com/office/drawing/2014/main" id="{7EED9433-E1D7-75CD-0AE9-6DC19C261542}"/>
              </a:ext>
            </a:extLst>
          </p:cNvPr>
          <p:cNvSpPr/>
          <p:nvPr/>
        </p:nvSpPr>
        <p:spPr>
          <a:xfrm>
            <a:off x="8427894" y="2306127"/>
            <a:ext cx="3562350" cy="2419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Plan opportunities for pupils to develop their digital skills progressively and to apply their digital skills across the curriculum</a:t>
            </a:r>
          </a:p>
        </p:txBody>
      </p:sp>
      <p:pic>
        <p:nvPicPr>
          <p:cNvPr id="11" name="Picture 10" descr="Reading cartoon bee">
            <a:extLst>
              <a:ext uri="{FF2B5EF4-FFF2-40B4-BE49-F238E27FC236}">
                <a16:creationId xmlns:a16="http://schemas.microsoft.com/office/drawing/2014/main" id="{2607BA1A-F7BC-BF3B-7595-21BA77E6C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66" y="2274781"/>
            <a:ext cx="1642425" cy="2184212"/>
          </a:xfrm>
          <a:prstGeom prst="rect">
            <a:avLst/>
          </a:prstGeom>
        </p:spPr>
      </p:pic>
    </p:spTree>
    <p:extLst>
      <p:ext uri="{BB962C8B-B14F-4D97-AF65-F5344CB8AC3E}">
        <p14:creationId xmlns:p14="http://schemas.microsoft.com/office/powerpoint/2010/main" val="122225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21e92f1-303c-4823-b85d-42c6ea6da9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A0C62101BB6943BA1DC99E20BC560C" ma:contentTypeVersion="18" ma:contentTypeDescription="Create a new document." ma:contentTypeScope="" ma:versionID="618720b7330dd6f73a95bdf212e874ec">
  <xsd:schema xmlns:xsd="http://www.w3.org/2001/XMLSchema" xmlns:xs="http://www.w3.org/2001/XMLSchema" xmlns:p="http://schemas.microsoft.com/office/2006/metadata/properties" xmlns:ns3="564b995d-c1d0-4f4e-8323-30996e1301c4" xmlns:ns4="521e92f1-303c-4823-b85d-42c6ea6da954" targetNamespace="http://schemas.microsoft.com/office/2006/metadata/properties" ma:root="true" ma:fieldsID="96a44f0783a6ae7e095004ecbf0ab91b" ns3:_="" ns4:_="">
    <xsd:import namespace="564b995d-c1d0-4f4e-8323-30996e1301c4"/>
    <xsd:import namespace="521e92f1-303c-4823-b85d-42c6ea6da954"/>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b995d-c1d0-4f4e-8323-30996e1301c4"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1e92f1-303c-4823-b85d-42c6ea6da9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4C831-EC9C-4A39-AA38-7044A47973B2}">
  <ds:schemaRefs>
    <ds:schemaRef ds:uri="http://schemas.microsoft.com/sharepoint/v3/contenttype/forms"/>
  </ds:schemaRefs>
</ds:datastoreItem>
</file>

<file path=customXml/itemProps2.xml><?xml version="1.0" encoding="utf-8"?>
<ds:datastoreItem xmlns:ds="http://schemas.openxmlformats.org/officeDocument/2006/customXml" ds:itemID="{ECF14EAC-FE14-4FBB-9BAC-DD545D2F2636}">
  <ds:schemaRefs>
    <ds:schemaRef ds:uri="http://purl.org/dc/terms/"/>
    <ds:schemaRef ds:uri="http://schemas.openxmlformats.org/package/2006/metadata/core-properties"/>
    <ds:schemaRef ds:uri="521e92f1-303c-4823-b85d-42c6ea6da954"/>
    <ds:schemaRef ds:uri="http://purl.org/dc/dcmitype/"/>
    <ds:schemaRef ds:uri="http://schemas.microsoft.com/office/infopath/2007/PartnerControls"/>
    <ds:schemaRef ds:uri="http://schemas.microsoft.com/office/2006/documentManagement/types"/>
    <ds:schemaRef ds:uri="http://schemas.microsoft.com/office/2006/metadata/properties"/>
    <ds:schemaRef ds:uri="564b995d-c1d0-4f4e-8323-30996e1301c4"/>
    <ds:schemaRef ds:uri="http://www.w3.org/XML/1998/namespace"/>
    <ds:schemaRef ds:uri="http://purl.org/dc/elements/1.1/"/>
  </ds:schemaRefs>
</ds:datastoreItem>
</file>

<file path=customXml/itemProps3.xml><?xml version="1.0" encoding="utf-8"?>
<ds:datastoreItem xmlns:ds="http://schemas.openxmlformats.org/officeDocument/2006/customXml" ds:itemID="{7792C55D-0F3C-4771-9A50-B9D69E162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b995d-c1d0-4f4e-8323-30996e1301c4"/>
    <ds:schemaRef ds:uri="521e92f1-303c-4823-b85d-42c6ea6da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TotalTime>
  <Words>1075</Words>
  <Application>Microsoft Office PowerPoint</Application>
  <PresentationFormat>Widescreen</PresentationFormat>
  <Paragraphs>126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ADLaM Display</vt:lpstr>
      <vt:lpstr>Aharoni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School Development Plan 2025-2026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Rolls</dc:creator>
  <cp:lastModifiedBy>A Guiel (Ysgol Maes y Llan)</cp:lastModifiedBy>
  <cp:revision>11</cp:revision>
  <dcterms:created xsi:type="dcterms:W3CDTF">2025-09-19T09:18:39Z</dcterms:created>
  <dcterms:modified xsi:type="dcterms:W3CDTF">2025-09-25T14:25:51Z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0x01010019A0C62101BB6943BA1DC99E20BC560C</vt:lpwstr>
  </property>
</Properties>
</file>