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58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C1D98-0B24-4522-8C88-20B62A8DF0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B56787-1FF4-4413-8863-D53CDBEA5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0B5A3-FD5D-4FED-923D-3BCE5D980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17C88-47AE-4D22-9197-AA7548B8D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DB993-3834-4E33-B043-AC02DAD97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83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2D6D1-941C-4C79-BE65-EE058338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C1016-A7CB-4AB0-98B8-01F8B0CBA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0E1FD-9F3F-4818-BFAC-C8E63C59A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3A79E-6404-494B-88E6-73BBADF3A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B8060-BCCA-4C14-AFF7-7B6701BB5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066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B417-313A-4797-B077-FF19FDF53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19C6C-988B-4A46-97D4-19127B8A7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7DF61-3C34-4C46-962F-42B8135E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519A2-8445-4DC2-8C21-9E13DAFDA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E9D36-9623-4602-B6AE-2C58E64DC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16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0B22B-A341-4E36-B27B-F155CEF34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AC372-D66C-474E-B312-CC402EAAA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F6BE7E-EC3B-4680-AF1C-983642494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33966-0867-4272-B0DC-AE702D924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2D6D8-5765-4594-85B1-4EF12B62B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9672B4-ADCE-4472-BB42-CC37C7385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04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A5690-4014-4E28-A1C2-C2979499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F15DE-5CEF-49B6-B3B4-B0E3B4F41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DC8EF-D5A7-4565-B901-6FDE15AF9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9C6FD-6E04-42FE-A3A9-786452AD1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8EE895-1724-4A06-9A87-27A0AB4FF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33CE0B-A200-4826-A585-DC0DB9869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AC9E6F-D803-42AF-8AD2-330DF213D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504B65-01A5-44B3-8817-407B9B589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972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81D1A-3416-4C75-893D-CE9AF086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0C383E-4435-4D38-AB0E-70E215263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2FF8A2-9BAC-47BC-A1E9-0F3314C93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17BE9-0E59-44AF-8963-A257C4EBF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432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185766-7D54-4F54-BCAB-00083B3A8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527A1-F347-4E79-A6AF-1390A9E56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B9306-59DF-45AD-8F92-C853A75CC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6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2594-61A1-4E65-A371-66ABB7482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81E98-5D4A-4BA5-9BB3-EFEA8501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548FB-8333-4B10-A83D-42F00F631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7653E-61E8-42FE-A09C-EA33B8E3B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912862-1487-4FF5-98E7-C4EF3A077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5A76D-4C06-4671-86F4-7EEB7DF63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89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2AF8-3DA0-4849-B014-283F8CB3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EFF78E-8B07-4883-A6BD-70FB5465F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7AABE-E740-46FE-A0D2-8F284ADBCA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208915-75FB-46AD-A9E7-B82C386C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EFBAF-3F4A-40B4-B0B5-D688724D4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B4267-C185-4C7C-A964-D8E0DFE69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081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F92BC-2862-4E56-BD9E-E1D461EFA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2FEFFF-A9FF-4BF4-A44F-B2D92A51A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6309F-1C34-4E58-BFF8-ABAA1A093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5D12D-B6CA-4963-899D-4EA530AB4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0C9E89-6238-4A43-8E59-7DBD338C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395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F7DA9-D7BF-418E-AE13-867FF90AAF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A2EF38-CC4E-449B-904B-944EDA618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82DB1-442B-4831-A73E-56C93936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6FA3C-C776-45C9-8D96-DE277423A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FF018-F764-4383-A050-EB7D59C83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208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B2DB13-5DAA-4655-8D8B-638100C31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0186-53CC-41B0-86D0-1793C3335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C29D0-BDA1-4353-BBE6-12BE441B75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FBFD6-1986-4B70-BC6E-3E86C859459F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B1536-753B-43F8-89AE-D43573709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8084F-E1AD-4A9E-B9DD-DE1061874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BA45C-C3E9-41D4-925B-024F3236C9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285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va-lopez.blogspot.com/2011/04/entrenamiento-de-continuidad-como-ganar.html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ublicdomainpictures.net/view-image.php?image=370244&amp;picture=the-next-steps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creativecommons.org/licenses/by-nc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va-lopez.blogspot.com/2011/04/entrenamiento-de-continuidad-como-ganar.html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ublicdomainpictures.net/view-image.php?image=370244&amp;picture=the-next-steps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creativecommons.org/licenses/by-nc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va-lopez.blogspot.com/2011/04/entrenamiento-de-continuidad-como-ganar.html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ublicdomainpictures.net/view-image.php?image=370244&amp;picture=the-next-steps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creativecommons.org/licenses/by-nc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va-lopez.blogspot.com/2011/04/entrenamiento-de-continuidad-como-ganar.html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ublicdomainpictures.net/view-image.php?image=370244&amp;picture=the-next-steps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creativecommons.org/licenses/by-nc/3.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74566D-44A7-CA3A-301D-E15429411F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2384FE-61CD-F0B4-A4B3-38C4BB70496C}"/>
              </a:ext>
            </a:extLst>
          </p:cNvPr>
          <p:cNvSpPr txBox="1"/>
          <p:nvPr/>
        </p:nvSpPr>
        <p:spPr>
          <a:xfrm>
            <a:off x="0" y="0"/>
            <a:ext cx="12192000" cy="3785652"/>
          </a:xfrm>
          <a:prstGeom prst="rect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800" dirty="0" err="1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Cynllun</a:t>
            </a:r>
            <a:r>
              <a:rPr lang="en-GB" sz="4800" dirty="0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 </a:t>
            </a:r>
            <a:r>
              <a:rPr lang="en-GB" sz="4800" dirty="0" err="1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Datblygu</a:t>
            </a:r>
            <a:r>
              <a:rPr lang="en-GB" sz="4800" dirty="0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 Ysgol</a:t>
            </a:r>
          </a:p>
          <a:p>
            <a:pPr algn="ctr"/>
            <a:r>
              <a:rPr lang="en-GB" sz="4800" dirty="0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School Development Plan</a:t>
            </a:r>
          </a:p>
          <a:p>
            <a:pPr algn="ctr"/>
            <a:r>
              <a:rPr lang="en-GB" sz="4800" dirty="0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Evaluation and Actions Summary</a:t>
            </a:r>
          </a:p>
          <a:p>
            <a:pPr algn="ctr"/>
            <a:r>
              <a:rPr lang="en-GB" sz="4800" dirty="0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September 2026</a:t>
            </a:r>
          </a:p>
          <a:p>
            <a:pPr algn="ctr"/>
            <a:r>
              <a:rPr lang="en-GB" sz="4800" dirty="0">
                <a:latin typeface="ADLaM Display" panose="020B0604020202020204" pitchFamily="2" charset="0"/>
                <a:ea typeface="ADLaM Display" panose="020B0604020202020204" pitchFamily="2" charset="0"/>
                <a:cs typeface="ADLaM Display" panose="020B0604020202020204" pitchFamily="2" charset="0"/>
              </a:rPr>
              <a:t>Ysgol Maes y Llan, Wrexham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5DB65E-4628-2020-CBCD-82DE6D52F0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5652"/>
            <a:ext cx="12192000" cy="3072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81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43F6FF-3761-8CAB-561E-DE919CF316A8}"/>
              </a:ext>
            </a:extLst>
          </p:cNvPr>
          <p:cNvSpPr txBox="1"/>
          <p:nvPr/>
        </p:nvSpPr>
        <p:spPr>
          <a:xfrm>
            <a:off x="523875" y="523875"/>
            <a:ext cx="109537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School Development Plan Evaluation-2025/2026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F36B44-61DB-CC62-F5D0-982150ADA49A}"/>
              </a:ext>
            </a:extLst>
          </p:cNvPr>
          <p:cNvSpPr txBox="1"/>
          <p:nvPr/>
        </p:nvSpPr>
        <p:spPr>
          <a:xfrm>
            <a:off x="523875" y="1076325"/>
            <a:ext cx="10496550" cy="261610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Priority 1: To raise standards in Welsh </a:t>
            </a:r>
            <a:r>
              <a:rPr lang="en-GB" sz="2000" b="1" dirty="0" err="1"/>
              <a:t>Oracy</a:t>
            </a:r>
            <a:r>
              <a:rPr lang="en-GB" sz="2000" b="1" dirty="0"/>
              <a:t> skills throughout the school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Created a plan of improvement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Undertaken an audit of the use of Bob </a:t>
            </a:r>
            <a:r>
              <a:rPr lang="en-GB" dirty="0" err="1"/>
              <a:t>Dydd</a:t>
            </a:r>
            <a:r>
              <a:rPr lang="en-GB" dirty="0"/>
              <a:t> as a baseline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Learning Walk taken place to monitor the use of Welsh within the classrooms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Staff meeting planned to look at how we plan Welsh, to ensure progress.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Continued to use the </a:t>
            </a:r>
            <a:r>
              <a:rPr lang="en-GB" dirty="0" err="1"/>
              <a:t>Tocyn</a:t>
            </a:r>
            <a:r>
              <a:rPr lang="en-GB" dirty="0"/>
              <a:t> Iaith to promote the use of Welsh with children and staff.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Teaching staff have completed training linked to their phase group.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7A2A36-4475-0C77-6790-7D8C8B636801}"/>
              </a:ext>
            </a:extLst>
          </p:cNvPr>
          <p:cNvSpPr txBox="1"/>
          <p:nvPr/>
        </p:nvSpPr>
        <p:spPr>
          <a:xfrm>
            <a:off x="5038725" y="3853178"/>
            <a:ext cx="4867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 descr="A circular sign with arrows">
            <a:extLst>
              <a:ext uri="{FF2B5EF4-FFF2-40B4-BE49-F238E27FC236}">
                <a16:creationId xmlns:a16="http://schemas.microsoft.com/office/drawing/2014/main" id="{BC584C16-3678-2B02-7E40-F7BF918B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1016" y="4499509"/>
            <a:ext cx="1544971" cy="12821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B8ADF3-5D09-7625-193B-A2E88FBBBB5D}"/>
              </a:ext>
            </a:extLst>
          </p:cNvPr>
          <p:cNvSpPr txBox="1"/>
          <p:nvPr/>
        </p:nvSpPr>
        <p:spPr>
          <a:xfrm>
            <a:off x="2400300" y="6496050"/>
            <a:ext cx="7391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va-lopez.blogspot.com/2011/04/entrenamiento-de-continuidad-como-ganar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c/3.0/"/>
              </a:rPr>
              <a:t>CC BY-NC</a:t>
            </a:r>
            <a:endParaRPr lang="en-GB" sz="900"/>
          </a:p>
        </p:txBody>
      </p:sp>
      <p:pic>
        <p:nvPicPr>
          <p:cNvPr id="6" name="Picture 5" descr="Arrows pointing arrows and text on a blackboard&#10;&#10;Description automatically generated">
            <a:extLst>
              <a:ext uri="{FF2B5EF4-FFF2-40B4-BE49-F238E27FC236}">
                <a16:creationId xmlns:a16="http://schemas.microsoft.com/office/drawing/2014/main" id="{FC36051A-21E3-848F-3BFB-32FB7A981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722770" y="4219389"/>
            <a:ext cx="1687830" cy="1120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0048D85-0FDE-27ED-A510-9AA39F0913C9}"/>
              </a:ext>
            </a:extLst>
          </p:cNvPr>
          <p:cNvSpPr txBox="1"/>
          <p:nvPr/>
        </p:nvSpPr>
        <p:spPr>
          <a:xfrm>
            <a:off x="5782474" y="4193070"/>
            <a:ext cx="5237951" cy="230832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continue to develop </a:t>
            </a:r>
            <a:r>
              <a:rPr lang="en-GB" dirty="0" err="1"/>
              <a:t>Criw</a:t>
            </a:r>
            <a:r>
              <a:rPr lang="en-GB" dirty="0"/>
              <a:t> Cymraeg with planned meetings with SLT on how to continue to develop Welsh Oracy throughout the school and beyond.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Criw</a:t>
            </a:r>
            <a:r>
              <a:rPr lang="en-GB" dirty="0"/>
              <a:t> Cymraeg to take aspects/whole school assemblies.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develop phase 3 language immersion phrases.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review </a:t>
            </a:r>
            <a:r>
              <a:rPr lang="en-GB" dirty="0" err="1"/>
              <a:t>Helpwr</a:t>
            </a:r>
            <a:r>
              <a:rPr lang="en-GB" dirty="0"/>
              <a:t> Heddiw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00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43F6FF-3761-8CAB-561E-DE919CF316A8}"/>
              </a:ext>
            </a:extLst>
          </p:cNvPr>
          <p:cNvSpPr txBox="1"/>
          <p:nvPr/>
        </p:nvSpPr>
        <p:spPr>
          <a:xfrm>
            <a:off x="523875" y="523875"/>
            <a:ext cx="109537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School Development Plan Evaluation-2025/2026</a:t>
            </a:r>
          </a:p>
          <a:p>
            <a:endParaRPr lang="en-GB" sz="28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F36B44-61DB-CC62-F5D0-982150ADA49A}"/>
              </a:ext>
            </a:extLst>
          </p:cNvPr>
          <p:cNvSpPr txBox="1"/>
          <p:nvPr/>
        </p:nvSpPr>
        <p:spPr>
          <a:xfrm>
            <a:off x="523876" y="1076325"/>
            <a:ext cx="10372724" cy="320087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Priority 2:  Plan opportunities for pupils to develop their digital skills progressively and to apply their digital skills across the curriculum.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Our Digital Lead has conducted a survey of staff confidence and training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Formed a Digital Leads group and they have held their first meeting.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Staff training in the use of AI in the classroom.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Decided to teach DCF as a discreet lesson to ensure the teaching of, and a progression of skills across the curriculum.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Held a parent ICT workshop focusing on online safety, use of Apps in the classroom, sharing examples of ICT work and undertaking an activity on coding.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Reviewed impact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7A2A36-4475-0C77-6790-7D8C8B636801}"/>
              </a:ext>
            </a:extLst>
          </p:cNvPr>
          <p:cNvSpPr txBox="1"/>
          <p:nvPr/>
        </p:nvSpPr>
        <p:spPr>
          <a:xfrm>
            <a:off x="5038725" y="3857625"/>
            <a:ext cx="4867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 descr="A circular sign with arrows">
            <a:extLst>
              <a:ext uri="{FF2B5EF4-FFF2-40B4-BE49-F238E27FC236}">
                <a16:creationId xmlns:a16="http://schemas.microsoft.com/office/drawing/2014/main" id="{BC584C16-3678-2B02-7E40-F7BF918B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8625" y="4797984"/>
            <a:ext cx="1850839" cy="15360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B8ADF3-5D09-7625-193B-A2E88FBBBB5D}"/>
              </a:ext>
            </a:extLst>
          </p:cNvPr>
          <p:cNvSpPr txBox="1"/>
          <p:nvPr/>
        </p:nvSpPr>
        <p:spPr>
          <a:xfrm>
            <a:off x="2400300" y="6496050"/>
            <a:ext cx="7391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va-lopez.blogspot.com/2011/04/entrenamiento-de-continuidad-como-ganar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c/3.0/"/>
              </a:rPr>
              <a:t>CC BY-NC</a:t>
            </a:r>
            <a:endParaRPr lang="en-GB" sz="900"/>
          </a:p>
        </p:txBody>
      </p:sp>
      <p:pic>
        <p:nvPicPr>
          <p:cNvPr id="6" name="Picture 5" descr="Arrows pointing arrows and text on a blackboard&#10;&#10;Description automatically generated">
            <a:extLst>
              <a:ext uri="{FF2B5EF4-FFF2-40B4-BE49-F238E27FC236}">
                <a16:creationId xmlns:a16="http://schemas.microsoft.com/office/drawing/2014/main" id="{FC36051A-21E3-848F-3BFB-32FB7A981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834024" y="4517846"/>
            <a:ext cx="1687830" cy="1120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75001A-8999-E664-A271-F248FF5C122F}"/>
              </a:ext>
            </a:extLst>
          </p:cNvPr>
          <p:cNvSpPr txBox="1"/>
          <p:nvPr/>
        </p:nvSpPr>
        <p:spPr>
          <a:xfrm>
            <a:off x="5710238" y="4537606"/>
            <a:ext cx="5186362" cy="175432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continue to use Digital Den as support for teachers.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continue to teach ICT skills discreetly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monitor and collect examples of work to monitor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821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43F6FF-3761-8CAB-561E-DE919CF316A8}"/>
              </a:ext>
            </a:extLst>
          </p:cNvPr>
          <p:cNvSpPr txBox="1"/>
          <p:nvPr/>
        </p:nvSpPr>
        <p:spPr>
          <a:xfrm>
            <a:off x="523875" y="523875"/>
            <a:ext cx="109537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School Development Plan Evaluation 2025/2026</a:t>
            </a:r>
            <a:endParaRPr lang="en-GB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F36B44-61DB-CC62-F5D0-982150ADA49A}"/>
              </a:ext>
            </a:extLst>
          </p:cNvPr>
          <p:cNvSpPr txBox="1"/>
          <p:nvPr/>
        </p:nvSpPr>
        <p:spPr>
          <a:xfrm>
            <a:off x="523875" y="1076325"/>
            <a:ext cx="10496550" cy="320087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Priority 3:  To strengthen and embed opportunities for pupils to apply and develop their numeracy skills across the curriculum.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Undertaken the Curriculum Design Course to adapt medium term planning to focus on the ‘why’ rather than the ‘what’.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Have begun collecting evidence of examples of numeracy across the curriculum linking to medium term planning.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Began the cluster collaboration project ‘Primed for Success’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Audited Maths resources and created a Maths Area within each class ensuring that the resources are progressive.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Sharing of good practice through visiting a school setting with continuous provision within KS2.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7A2A36-4475-0C77-6790-7D8C8B636801}"/>
              </a:ext>
            </a:extLst>
          </p:cNvPr>
          <p:cNvSpPr txBox="1"/>
          <p:nvPr/>
        </p:nvSpPr>
        <p:spPr>
          <a:xfrm>
            <a:off x="4924425" y="3712256"/>
            <a:ext cx="4867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7" name="Picture 6" descr="A circular sign with arrows">
            <a:extLst>
              <a:ext uri="{FF2B5EF4-FFF2-40B4-BE49-F238E27FC236}">
                <a16:creationId xmlns:a16="http://schemas.microsoft.com/office/drawing/2014/main" id="{BC584C16-3678-2B02-7E40-F7BF918B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50154" y="5186587"/>
            <a:ext cx="1856776" cy="15409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B8ADF3-5D09-7625-193B-A2E88FBBBB5D}"/>
              </a:ext>
            </a:extLst>
          </p:cNvPr>
          <p:cNvSpPr txBox="1"/>
          <p:nvPr/>
        </p:nvSpPr>
        <p:spPr>
          <a:xfrm>
            <a:off x="2400300" y="6496050"/>
            <a:ext cx="7391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va-lopez.blogspot.com/2011/04/entrenamiento-de-continuidad-como-ganar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c/3.0/"/>
              </a:rPr>
              <a:t>CC BY-NC</a:t>
            </a:r>
            <a:endParaRPr lang="en-GB" sz="900"/>
          </a:p>
        </p:txBody>
      </p:sp>
      <p:pic>
        <p:nvPicPr>
          <p:cNvPr id="13" name="Picture 12" descr="Arrows pointing arrows and text on a blackboard&#10;&#10;Description automatically generated">
            <a:extLst>
              <a:ext uri="{FF2B5EF4-FFF2-40B4-BE49-F238E27FC236}">
                <a16:creationId xmlns:a16="http://schemas.microsoft.com/office/drawing/2014/main" id="{B44EE86D-518E-0346-8F3A-4D24C78E70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486362" y="4421817"/>
            <a:ext cx="1687830" cy="1120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0C6E27-3277-450F-12CD-D4DF740D0801}"/>
              </a:ext>
            </a:extLst>
          </p:cNvPr>
          <p:cNvSpPr txBox="1"/>
          <p:nvPr/>
        </p:nvSpPr>
        <p:spPr>
          <a:xfrm>
            <a:off x="5381625" y="4435552"/>
            <a:ext cx="56388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develop the cluster project ‘Primed for Success’ across the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review the development of mathematical skills across the school</a:t>
            </a:r>
          </a:p>
        </p:txBody>
      </p:sp>
    </p:spTree>
    <p:extLst>
      <p:ext uri="{BB962C8B-B14F-4D97-AF65-F5344CB8AC3E}">
        <p14:creationId xmlns:p14="http://schemas.microsoft.com/office/powerpoint/2010/main" val="227589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43F6FF-3761-8CAB-561E-DE919CF316A8}"/>
              </a:ext>
            </a:extLst>
          </p:cNvPr>
          <p:cNvSpPr txBox="1"/>
          <p:nvPr/>
        </p:nvSpPr>
        <p:spPr>
          <a:xfrm>
            <a:off x="523874" y="1121912"/>
            <a:ext cx="109537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F36B44-61DB-CC62-F5D0-982150ADA49A}"/>
              </a:ext>
            </a:extLst>
          </p:cNvPr>
          <p:cNvSpPr txBox="1"/>
          <p:nvPr/>
        </p:nvSpPr>
        <p:spPr>
          <a:xfrm>
            <a:off x="523875" y="1343335"/>
            <a:ext cx="10258425" cy="320087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GB" sz="2000" b="1" dirty="0"/>
              <a:t>Priority 4:  To ensure all pupils are appropriately challenged and provided with meaningful opportunities to develop, apply, and extend their skills independently across the curriculum.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Staff meetings held focussing on progression across the curriculum.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Staff plan for opportunities for pupils to deepen their understanding through independent activities across the </a:t>
            </a:r>
            <a:r>
              <a:rPr lang="en-GB" dirty="0" err="1"/>
              <a:t>AoLEs</a:t>
            </a:r>
            <a:r>
              <a:rPr lang="en-GB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Developing areas of the outside provision.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Curriculum storyboard planning designs training project carried out by BR/JG to be rolled out through CPD to rest of staff, developing medium-term plans that are pupil-led, and with four purposes and integral skills at the heart.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Collation of progressive </a:t>
            </a:r>
            <a:r>
              <a:rPr lang="en-GB" dirty="0" err="1"/>
              <a:t>AfL</a:t>
            </a:r>
            <a:r>
              <a:rPr lang="en-GB" dirty="0"/>
              <a:t> strategies bank still ongoing, in the formulation of roadmaps.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Completed road-maps/ progressive document for </a:t>
            </a:r>
            <a:r>
              <a:rPr lang="en-GB" dirty="0" err="1"/>
              <a:t>AfL</a:t>
            </a:r>
            <a:r>
              <a:rPr lang="en-GB" dirty="0"/>
              <a:t> strategies.</a:t>
            </a:r>
          </a:p>
        </p:txBody>
      </p:sp>
      <p:pic>
        <p:nvPicPr>
          <p:cNvPr id="7" name="Picture 6" descr="A circular sign with arrows">
            <a:extLst>
              <a:ext uri="{FF2B5EF4-FFF2-40B4-BE49-F238E27FC236}">
                <a16:creationId xmlns:a16="http://schemas.microsoft.com/office/drawing/2014/main" id="{BC584C16-3678-2B02-7E40-F7BF918B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52425" y="4845990"/>
            <a:ext cx="1611464" cy="13373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B8ADF3-5D09-7625-193B-A2E88FBBBB5D}"/>
              </a:ext>
            </a:extLst>
          </p:cNvPr>
          <p:cNvSpPr txBox="1"/>
          <p:nvPr/>
        </p:nvSpPr>
        <p:spPr>
          <a:xfrm>
            <a:off x="2400300" y="6496050"/>
            <a:ext cx="7391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va-lopez.blogspot.com/2011/04/entrenamiento-de-continuidad-como-ganar.htm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nc/3.0/"/>
              </a:rPr>
              <a:t>CC BY-NC</a:t>
            </a:r>
            <a:endParaRPr lang="en-GB" sz="900"/>
          </a:p>
        </p:txBody>
      </p:sp>
      <p:pic>
        <p:nvPicPr>
          <p:cNvPr id="6" name="Picture 5" descr="Arrows pointing arrows and text on a blackboard&#10;&#10;Description automatically generated">
            <a:extLst>
              <a:ext uri="{FF2B5EF4-FFF2-40B4-BE49-F238E27FC236}">
                <a16:creationId xmlns:a16="http://schemas.microsoft.com/office/drawing/2014/main" id="{FC36051A-21E3-848F-3BFB-32FB7A981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846618" y="4929908"/>
            <a:ext cx="1687830" cy="1120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6C3037-1C4F-0B5E-5D66-EF858DB57B81}"/>
              </a:ext>
            </a:extLst>
          </p:cNvPr>
          <p:cNvSpPr txBox="1"/>
          <p:nvPr/>
        </p:nvSpPr>
        <p:spPr>
          <a:xfrm>
            <a:off x="352425" y="619085"/>
            <a:ext cx="11125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School Development Plan Evaluation-2025/2026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BB695B-26D3-87FD-D0A1-E0742899B785}"/>
              </a:ext>
            </a:extLst>
          </p:cNvPr>
          <p:cNvSpPr txBox="1"/>
          <p:nvPr/>
        </p:nvSpPr>
        <p:spPr>
          <a:xfrm>
            <a:off x="5653087" y="4929908"/>
            <a:ext cx="5129213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implement the roadmaps in each class to support teachers.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Will review self and peer assessment.</a:t>
            </a:r>
          </a:p>
        </p:txBody>
      </p:sp>
    </p:spTree>
    <p:extLst>
      <p:ext uri="{BB962C8B-B14F-4D97-AF65-F5344CB8AC3E}">
        <p14:creationId xmlns:p14="http://schemas.microsoft.com/office/powerpoint/2010/main" val="3619467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A332BB1-5524-8628-126C-45F85370D44E}"/>
              </a:ext>
            </a:extLst>
          </p:cNvPr>
          <p:cNvSpPr txBox="1"/>
          <p:nvPr/>
        </p:nvSpPr>
        <p:spPr>
          <a:xfrm>
            <a:off x="1028700" y="466725"/>
            <a:ext cx="9401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Self Evaluation Summary 2025/2026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A619BE-A35C-2961-5724-1B9C30FFEC9B}"/>
              </a:ext>
            </a:extLst>
          </p:cNvPr>
          <p:cNvSpPr/>
          <p:nvPr/>
        </p:nvSpPr>
        <p:spPr>
          <a:xfrm>
            <a:off x="1000126" y="1079415"/>
            <a:ext cx="2569535" cy="3664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53582D-D373-67B4-5577-C6F1DBA46907}"/>
              </a:ext>
            </a:extLst>
          </p:cNvPr>
          <p:cNvSpPr/>
          <p:nvPr/>
        </p:nvSpPr>
        <p:spPr>
          <a:xfrm>
            <a:off x="3703164" y="1095848"/>
            <a:ext cx="2588098" cy="3648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0E5184-557B-0C48-E59D-B7711CEE3726}"/>
              </a:ext>
            </a:extLst>
          </p:cNvPr>
          <p:cNvSpPr/>
          <p:nvPr/>
        </p:nvSpPr>
        <p:spPr>
          <a:xfrm>
            <a:off x="6406201" y="1095850"/>
            <a:ext cx="2588098" cy="3648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515E6F-39B4-E568-512D-0783573E947A}"/>
              </a:ext>
            </a:extLst>
          </p:cNvPr>
          <p:cNvSpPr/>
          <p:nvPr/>
        </p:nvSpPr>
        <p:spPr>
          <a:xfrm>
            <a:off x="9109238" y="1095850"/>
            <a:ext cx="2633659" cy="3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D0A339-ADFE-EBD0-D09A-23C0151B2EB6}"/>
              </a:ext>
            </a:extLst>
          </p:cNvPr>
          <p:cNvSpPr txBox="1"/>
          <p:nvPr/>
        </p:nvSpPr>
        <p:spPr>
          <a:xfrm>
            <a:off x="1104900" y="1136571"/>
            <a:ext cx="2502222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Leadership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A clear vision for the school which focuses on wellbeing, teaching and learning.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Self evaluation procedures have led to identifying improvement priorities.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A Governing Body  which supports and challenges the school’s direction.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A culture of professional learning to ensure that all staff are developed.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Cluster collaboration is well established with all staff.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100" dirty="0">
              <a:solidFill>
                <a:schemeClr val="bg1"/>
              </a:solidFill>
            </a:endParaRPr>
          </a:p>
          <a:p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2A3A-4FE9-1A41-F007-2FE3C4833A3C}"/>
              </a:ext>
            </a:extLst>
          </p:cNvPr>
          <p:cNvSpPr txBox="1"/>
          <p:nvPr/>
        </p:nvSpPr>
        <p:spPr>
          <a:xfrm>
            <a:off x="3767138" y="1136571"/>
            <a:ext cx="2328862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Learning and Teaching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Teachers have high expectations of pupils’ behaviour and lessons progress at an appropriate pace. 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Most teachers use questioning skilfully to assess progress and extend learning in lessons. 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Teachers capture pupil progress effectively.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Teachers collaborate with other schools and wider partners to develop innovative approaches to school improvement</a:t>
            </a:r>
            <a:endParaRPr lang="en-GB" sz="11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100" baseline="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1F1967-CDAB-CB55-6037-FA4854703635}"/>
              </a:ext>
            </a:extLst>
          </p:cNvPr>
          <p:cNvSpPr txBox="1"/>
          <p:nvPr/>
        </p:nvSpPr>
        <p:spPr>
          <a:xfrm>
            <a:off x="6443662" y="1162050"/>
            <a:ext cx="214376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Curriculum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Pupil voice is effective when planning a topic.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Long term planning to ensure coverage of AOLEs.</a:t>
            </a:r>
            <a:endParaRPr lang="en-GB" sz="1100" baseline="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Wellbeing is central to the school's purpose.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Ongoing assessments are robust and show progression.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Professional dialogue on progress is well established.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P</a:t>
            </a: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upils with additional needs, including vulnerable children are supported well through individual plans.</a:t>
            </a:r>
            <a:endParaRPr lang="en-GB" sz="11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DE6831-D91A-3F6A-B880-09B5A91A095D}"/>
              </a:ext>
            </a:extLst>
          </p:cNvPr>
          <p:cNvSpPr txBox="1"/>
          <p:nvPr/>
        </p:nvSpPr>
        <p:spPr>
          <a:xfrm>
            <a:off x="9168448" y="1176814"/>
            <a:ext cx="2400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Wellbeing and Inclusion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Most pupils, including</a:t>
            </a: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 vulnerable and pupils with ALN make good progress.  They respond positively to the learning experiences.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Nearly all pupils speak confidently about their learning and are developing strategies to take responsibility for their own learning.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en-GB" sz="1100" baseline="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During learning walks, nearly all pupils were observed being focused on learning and were happy and proud to share their experiences.</a:t>
            </a:r>
            <a:endParaRPr lang="en-GB" sz="11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Implementation of the Happy Minds programme, whole school approach to wellbeing.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100" dirty="0">
                <a:solidFill>
                  <a:schemeClr val="bg1"/>
                </a:solidFill>
              </a:rPr>
              <a:t>Strong focus in promoting healthy lifestyles.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23A6AD-D825-9851-8341-E5808D08C37B}"/>
              </a:ext>
            </a:extLst>
          </p:cNvPr>
          <p:cNvSpPr/>
          <p:nvPr/>
        </p:nvSpPr>
        <p:spPr>
          <a:xfrm>
            <a:off x="145253" y="2057400"/>
            <a:ext cx="728668" cy="1714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4B2960-87BD-EF3A-4CA3-EBAD962F84CB}"/>
              </a:ext>
            </a:extLst>
          </p:cNvPr>
          <p:cNvSpPr txBox="1"/>
          <p:nvPr/>
        </p:nvSpPr>
        <p:spPr>
          <a:xfrm>
            <a:off x="285750" y="1397675"/>
            <a:ext cx="461665" cy="203132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Strengths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9E10EB-6D97-9CFA-8063-DE347AE27480}"/>
              </a:ext>
            </a:extLst>
          </p:cNvPr>
          <p:cNvSpPr/>
          <p:nvPr/>
        </p:nvSpPr>
        <p:spPr>
          <a:xfrm>
            <a:off x="1000126" y="4810124"/>
            <a:ext cx="2569049" cy="1889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Leadership collaboration through Cluster projects.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Engage with the wider community to support school improvement.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A1C0EC-A95E-5584-57A2-CD6097236A38}"/>
              </a:ext>
            </a:extLst>
          </p:cNvPr>
          <p:cNvSpPr/>
          <p:nvPr/>
        </p:nvSpPr>
        <p:spPr>
          <a:xfrm>
            <a:off x="3703164" y="4810125"/>
            <a:ext cx="2588098" cy="18892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To continue to develop Welsh </a:t>
            </a:r>
            <a:r>
              <a:rPr lang="en-GB" sz="1200" dirty="0" err="1"/>
              <a:t>Oracy</a:t>
            </a:r>
            <a:r>
              <a:rPr lang="en-GB" sz="1200" dirty="0"/>
              <a:t> Skills across the school.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To continue to collaborate with cluster schools to develop pedagogy in Maths.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AF3919-891F-4E92-7D7B-5AB8DD0A1D55}"/>
              </a:ext>
            </a:extLst>
          </p:cNvPr>
          <p:cNvSpPr/>
          <p:nvPr/>
        </p:nvSpPr>
        <p:spPr>
          <a:xfrm>
            <a:off x="6406201" y="4810124"/>
            <a:ext cx="2588098" cy="18892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Continue to develop the use of storyboard planning to ensure focus is central to the four purposes and child development.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To further promote opportunities to develop the integral skills.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C57920-E42A-BE68-51E8-A44F6C5FAB56}"/>
              </a:ext>
            </a:extLst>
          </p:cNvPr>
          <p:cNvSpPr/>
          <p:nvPr/>
        </p:nvSpPr>
        <p:spPr>
          <a:xfrm>
            <a:off x="9109237" y="4810124"/>
            <a:ext cx="2633659" cy="1874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To review current interventions.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/>
              <a:t>To strengthen pupils understanding of using the environment to regulate their emotions.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25EFE26-5879-7312-962F-D7922F4D4109}"/>
              </a:ext>
            </a:extLst>
          </p:cNvPr>
          <p:cNvSpPr/>
          <p:nvPr/>
        </p:nvSpPr>
        <p:spPr>
          <a:xfrm>
            <a:off x="120798" y="4904894"/>
            <a:ext cx="728668" cy="17145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4B2C5D6-3271-CF10-89C6-831BE61275C1}"/>
              </a:ext>
            </a:extLst>
          </p:cNvPr>
          <p:cNvSpPr txBox="1"/>
          <p:nvPr/>
        </p:nvSpPr>
        <p:spPr>
          <a:xfrm>
            <a:off x="278754" y="4743922"/>
            <a:ext cx="461665" cy="17543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326244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706335D2-81FD-A13A-D894-37D44D51A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School Development Plan 2026-2027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FCDADC3-0DC4-28FD-9C2B-56CBBDF3C2BA}"/>
              </a:ext>
            </a:extLst>
          </p:cNvPr>
          <p:cNvSpPr>
            <a:spLocks/>
          </p:cNvSpPr>
          <p:nvPr/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72AC6BC9-3129-7967-8595-C27A13BC1492}"/>
              </a:ext>
            </a:extLst>
          </p:cNvPr>
          <p:cNvSpPr>
            <a:spLocks/>
          </p:cNvSpPr>
          <p:nvPr/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9E9234-259B-1F4F-3277-30A7A0E0A667}"/>
              </a:ext>
            </a:extLst>
          </p:cNvPr>
          <p:cNvSpPr txBox="1"/>
          <p:nvPr/>
        </p:nvSpPr>
        <p:spPr>
          <a:xfrm>
            <a:off x="7131922" y="3027810"/>
            <a:ext cx="1351863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75488">
              <a:spcAft>
                <a:spcPts val="600"/>
              </a:spcAft>
            </a:pPr>
            <a:r>
              <a:rPr lang="en-GB" sz="936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Continue to develop reading, including fidelity to the phonics programme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861046-498A-B989-94F4-C168BE63D329}"/>
              </a:ext>
            </a:extLst>
          </p:cNvPr>
          <p:cNvSpPr txBox="1"/>
          <p:nvPr/>
        </p:nvSpPr>
        <p:spPr>
          <a:xfrm>
            <a:off x="9988115" y="3101055"/>
            <a:ext cx="1283689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75488">
              <a:spcAft>
                <a:spcPts val="600"/>
              </a:spcAft>
            </a:pPr>
            <a:r>
              <a:rPr lang="en-GB" sz="936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To further develop the Welsh language and culture across the school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F747DF-8FB4-60ED-8B67-7A57366A5213}"/>
              </a:ext>
            </a:extLst>
          </p:cNvPr>
          <p:cNvSpPr txBox="1"/>
          <p:nvPr/>
        </p:nvSpPr>
        <p:spPr>
          <a:xfrm>
            <a:off x="8722652" y="3952842"/>
            <a:ext cx="1477988" cy="668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75488">
              <a:spcAft>
                <a:spcPts val="600"/>
              </a:spcAft>
            </a:pPr>
            <a:r>
              <a:rPr lang="en-GB" sz="936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Review current curriculum offer and review Assessment for Learning strategies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3C8F849-188B-C306-45D1-F8DB38B7A0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48" y="5279294"/>
            <a:ext cx="5239092" cy="1483456"/>
          </a:xfrm>
          <a:prstGeom prst="rect">
            <a:avLst/>
          </a:prstGeom>
        </p:spPr>
      </p:pic>
      <p:sp>
        <p:nvSpPr>
          <p:cNvPr id="26" name="Oval 25">
            <a:extLst>
              <a:ext uri="{FF2B5EF4-FFF2-40B4-BE49-F238E27FC236}">
                <a16:creationId xmlns:a16="http://schemas.microsoft.com/office/drawing/2014/main" id="{B061A9FA-03E0-DFD9-F4B2-BA0EF4B29AEE}"/>
              </a:ext>
            </a:extLst>
          </p:cNvPr>
          <p:cNvSpPr/>
          <p:nvPr/>
        </p:nvSpPr>
        <p:spPr>
          <a:xfrm>
            <a:off x="5513518" y="558837"/>
            <a:ext cx="3562350" cy="2419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To raise standards in Oracy skills throughout the school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1B899EE-FC5A-0CB8-0892-A4D84E666F49}"/>
              </a:ext>
            </a:extLst>
          </p:cNvPr>
          <p:cNvSpPr/>
          <p:nvPr/>
        </p:nvSpPr>
        <p:spPr>
          <a:xfrm>
            <a:off x="2736008" y="2383833"/>
            <a:ext cx="3562350" cy="2419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To further improve Welsh Oracy skills and increase the spontaneous use of Cymraeg across the school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1F8E78B-45C1-D758-1D2A-8D603BC9221C}"/>
              </a:ext>
            </a:extLst>
          </p:cNvPr>
          <p:cNvSpPr/>
          <p:nvPr/>
        </p:nvSpPr>
        <p:spPr>
          <a:xfrm>
            <a:off x="5653117" y="4127702"/>
            <a:ext cx="3562350" cy="2419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To develop a coherent and progressive approach to Relationships and Sexuality Education (RSE) and Religion, Values and Ethics (RVE) across the school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EED9433-E1D7-75CD-0AE9-6DC19C261542}"/>
              </a:ext>
            </a:extLst>
          </p:cNvPr>
          <p:cNvSpPr/>
          <p:nvPr/>
        </p:nvSpPr>
        <p:spPr>
          <a:xfrm>
            <a:off x="8427894" y="2306127"/>
            <a:ext cx="3562350" cy="2419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To strengthen Mathematics and Numeracy through progressive and authentic application across the curriculum</a:t>
            </a:r>
          </a:p>
        </p:txBody>
      </p:sp>
      <p:pic>
        <p:nvPicPr>
          <p:cNvPr id="11" name="Picture 10" descr="Reading cartoon bee">
            <a:extLst>
              <a:ext uri="{FF2B5EF4-FFF2-40B4-BE49-F238E27FC236}">
                <a16:creationId xmlns:a16="http://schemas.microsoft.com/office/drawing/2014/main" id="{2607BA1A-F7BC-BF3B-7595-21BA77E6C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245" y="2229082"/>
            <a:ext cx="1366253" cy="181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25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21e92f1-303c-4823-b85d-42c6ea6da95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A0C62101BB6943BA1DC99E20BC560C" ma:contentTypeVersion="18" ma:contentTypeDescription="Create a new document." ma:contentTypeScope="" ma:versionID="618720b7330dd6f73a95bdf212e874ec">
  <xsd:schema xmlns:xsd="http://www.w3.org/2001/XMLSchema" xmlns:xs="http://www.w3.org/2001/XMLSchema" xmlns:p="http://schemas.microsoft.com/office/2006/metadata/properties" xmlns:ns3="564b995d-c1d0-4f4e-8323-30996e1301c4" xmlns:ns4="521e92f1-303c-4823-b85d-42c6ea6da954" targetNamespace="http://schemas.microsoft.com/office/2006/metadata/properties" ma:root="true" ma:fieldsID="96a44f0783a6ae7e095004ecbf0ab91b" ns3:_="" ns4:_="">
    <xsd:import namespace="564b995d-c1d0-4f4e-8323-30996e1301c4"/>
    <xsd:import namespace="521e92f1-303c-4823-b85d-42c6ea6da954"/>
    <xsd:element name="properties">
      <xsd:complexType>
        <xsd:sequence>
          <xsd:element name="documentManagement">
            <xsd:complexType>
              <xsd:all>
                <xsd:element ref="ns3:SharedWithDetails" minOccurs="0"/>
                <xsd:element ref="ns3:SharedWithUser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4b995d-c1d0-4f4e-8323-30996e1301c4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e92f1-303c-4823-b85d-42c6ea6da9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F4C831-EC9C-4A39-AA38-7044A47973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F14EAC-FE14-4FBB-9BAC-DD545D2F2636}">
  <ds:schemaRefs>
    <ds:schemaRef ds:uri="http://purl.org/dc/terms/"/>
    <ds:schemaRef ds:uri="http://schemas.openxmlformats.org/package/2006/metadata/core-properties"/>
    <ds:schemaRef ds:uri="521e92f1-303c-4823-b85d-42c6ea6da954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564b995d-c1d0-4f4e-8323-30996e1301c4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792C55D-0F3C-4771-9A50-B9D69E1620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4b995d-c1d0-4f4e-8323-30996e1301c4"/>
    <ds:schemaRef ds:uri="521e92f1-303c-4823-b85d-42c6ea6da9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1080</Words>
  <Application>Microsoft Office PowerPoint</Application>
  <PresentationFormat>Widescreen</PresentationFormat>
  <Paragraphs>123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ADLaM Display</vt:lpstr>
      <vt:lpstr>Aharoni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School Development Plan 2026-2027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Rolls</dc:creator>
  <cp:lastModifiedBy>Beth Rolls</cp:lastModifiedBy>
  <cp:revision>13</cp:revision>
  <dcterms:created xsi:type="dcterms:W3CDTF">2025-09-19T09:18:39Z</dcterms:created>
  <dcterms:modified xsi:type="dcterms:W3CDTF">2026-09-17T13:37:51Z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0x01010019A0C62101BB6943BA1DC99E20BC560C</vt:lpwstr>
  </property>
</Properties>
</file>